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6" r:id="rId2"/>
  </p:sldMasterIdLst>
  <p:notesMasterIdLst>
    <p:notesMasterId r:id="rId17"/>
  </p:notesMasterIdLst>
  <p:sldIdLst>
    <p:sldId id="281" r:id="rId3"/>
    <p:sldId id="275" r:id="rId4"/>
    <p:sldId id="276" r:id="rId5"/>
    <p:sldId id="278" r:id="rId6"/>
    <p:sldId id="277" r:id="rId7"/>
    <p:sldId id="293" r:id="rId8"/>
    <p:sldId id="295" r:id="rId9"/>
    <p:sldId id="296" r:id="rId10"/>
    <p:sldId id="279" r:id="rId11"/>
    <p:sldId id="288" r:id="rId12"/>
    <p:sldId id="294" r:id="rId13"/>
    <p:sldId id="284" r:id="rId14"/>
    <p:sldId id="287" r:id="rId15"/>
    <p:sldId id="273"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ne Beggs" initials="AB" lastIdx="7" clrIdx="0">
    <p:extLst>
      <p:ext uri="{19B8F6BF-5375-455C-9EA6-DF929625EA0E}">
        <p15:presenceInfo xmlns:p15="http://schemas.microsoft.com/office/powerpoint/2012/main" userId="S-1-5-21-2685764969-3465358205-2423939866-139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43959C"/>
    <a:srgbClr val="B5C744"/>
    <a:srgbClr val="46969D"/>
    <a:srgbClr val="009999"/>
    <a:srgbClr val="1B2E43"/>
    <a:srgbClr val="FFFFFF"/>
    <a:srgbClr val="8D8D8E"/>
    <a:srgbClr val="9A9A9A"/>
    <a:srgbClr val="626062"/>
    <a:srgbClr val="76757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31" autoAdjust="0"/>
    <p:restoredTop sz="52640" autoAdjust="0"/>
  </p:normalViewPr>
  <p:slideViewPr>
    <p:cSldViewPr snapToGrid="0">
      <p:cViewPr varScale="1">
        <p:scale>
          <a:sx n="61" d="100"/>
          <a:sy n="61" d="100"/>
        </p:scale>
        <p:origin x="2448" y="66"/>
      </p:cViewPr>
      <p:guideLst/>
    </p:cSldViewPr>
  </p:slideViewPr>
  <p:notesTextViewPr>
    <p:cViewPr>
      <p:scale>
        <a:sx n="1" d="1"/>
        <a:sy n="1" d="1"/>
      </p:scale>
      <p:origin x="0" y="0"/>
    </p:cViewPr>
  </p:notesTextViewPr>
  <p:sorterViewPr>
    <p:cViewPr>
      <p:scale>
        <a:sx n="66" d="100"/>
        <a:sy n="66" d="100"/>
      </p:scale>
      <p:origin x="0" y="0"/>
    </p:cViewPr>
  </p:sorterViewPr>
  <p:notesViewPr>
    <p:cSldViewPr snapToGrid="0">
      <p:cViewPr varScale="1">
        <p:scale>
          <a:sx n="58" d="100"/>
          <a:sy n="58" d="100"/>
        </p:scale>
        <p:origin x="1920"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485F39-3297-4F3B-94D4-13C8A19BF3BF}" type="datetimeFigureOut">
              <a:rPr lang="en-GB" smtClean="0"/>
              <a:t>11/03/2019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B35362-AEFD-48B2-A489-DF68C7678EB5}" type="slidenum">
              <a:rPr lang="en-GB" smtClean="0"/>
              <a:t>‹#›</a:t>
            </a:fld>
            <a:endParaRPr lang="en-GB"/>
          </a:p>
        </p:txBody>
      </p:sp>
    </p:spTree>
    <p:extLst>
      <p:ext uri="{BB962C8B-B14F-4D97-AF65-F5344CB8AC3E}">
        <p14:creationId xmlns:p14="http://schemas.microsoft.com/office/powerpoint/2010/main" val="4011481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I’m delighted</a:t>
            </a:r>
            <a:r>
              <a:rPr lang="en-GB" baseline="0" dirty="0" smtClean="0"/>
              <a:t> to introduce Northern </a:t>
            </a:r>
            <a:r>
              <a:rPr lang="en-GB" b="1" baseline="0" dirty="0" smtClean="0"/>
              <a:t>Irish</a:t>
            </a:r>
            <a:r>
              <a:rPr lang="en-GB" baseline="0" dirty="0" smtClean="0"/>
              <a:t> Connections, the global diaspora initiative for Northern Ireland.</a:t>
            </a:r>
            <a:endParaRPr lang="en-GB" dirty="0"/>
          </a:p>
        </p:txBody>
      </p:sp>
      <p:sp>
        <p:nvSpPr>
          <p:cNvPr id="4" name="Slide Number Placeholder 3"/>
          <p:cNvSpPr>
            <a:spLocks noGrp="1"/>
          </p:cNvSpPr>
          <p:nvPr>
            <p:ph type="sldNum" sz="quarter" idx="10"/>
          </p:nvPr>
        </p:nvSpPr>
        <p:spPr/>
        <p:txBody>
          <a:bodyPr/>
          <a:lstStyle/>
          <a:p>
            <a:fld id="{09B35362-AEFD-48B2-A489-DF68C7678EB5}" type="slidenum">
              <a:rPr lang="en-GB" smtClean="0"/>
              <a:t>1</a:t>
            </a:fld>
            <a:endParaRPr lang="en-GB"/>
          </a:p>
        </p:txBody>
      </p:sp>
    </p:spTree>
    <p:extLst>
      <p:ext uri="{BB962C8B-B14F-4D97-AF65-F5344CB8AC3E}">
        <p14:creationId xmlns:p14="http://schemas.microsoft.com/office/powerpoint/2010/main" val="39736215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so we our</a:t>
            </a:r>
            <a:r>
              <a:rPr lang="en-US" baseline="0" dirty="0" smtClean="0"/>
              <a:t> ambition is to develop our active networks across a range of geographies by engaging diaspora who are:</a:t>
            </a:r>
          </a:p>
          <a:p>
            <a:endParaRPr lang="en-US" baseline="0" dirty="0" smtClean="0"/>
          </a:p>
          <a:p>
            <a:pPr marL="171450" indent="-171450">
              <a:buFontTx/>
              <a:buChar char="-"/>
            </a:pPr>
            <a:r>
              <a:rPr lang="en-US" baseline="0" dirty="0" smtClean="0"/>
              <a:t>Influencers in key locations who can help promote Northern Ireland’s strengths as a place to live, work , study and invest and:</a:t>
            </a:r>
          </a:p>
          <a:p>
            <a:pPr marL="171450" indent="-171450">
              <a:buFontTx/>
              <a:buChar char="-"/>
            </a:pPr>
            <a:endParaRPr lang="en-US" baseline="0" dirty="0" smtClean="0"/>
          </a:p>
          <a:p>
            <a:pPr marL="171450" indent="-171450">
              <a:buFontTx/>
              <a:buChar char="-"/>
            </a:pPr>
            <a:r>
              <a:rPr lang="en-US" baseline="0" dirty="0" smtClean="0"/>
              <a:t>Those with expertise in particular markets and industries willing to help attract trade, investment, education, and business tourism opportunities for Northern Ireland </a:t>
            </a:r>
          </a:p>
          <a:p>
            <a:pPr marL="171450" indent="-171450">
              <a:buFontTx/>
              <a:buChar char="-"/>
            </a:pPr>
            <a:endParaRPr lang="en-US" baseline="0" dirty="0" smtClean="0"/>
          </a:p>
          <a:p>
            <a:pPr marL="171450" indent="-171450">
              <a:buFontTx/>
              <a:buChar char="-"/>
            </a:pPr>
            <a:endParaRPr lang="en-US" baseline="0" dirty="0" smtClean="0"/>
          </a:p>
          <a:p>
            <a:pPr marL="171450" indent="-171450">
              <a:buFontTx/>
              <a:buChar char="-"/>
            </a:pPr>
            <a:r>
              <a:rPr lang="en-US" baseline="0" dirty="0" smtClean="0"/>
              <a:t>AT THIS POINT EACH PRESENTER CAN OUTLINE HIS/HER PRIORITY SECTORS &amp; AGENDA as appropriate</a:t>
            </a:r>
          </a:p>
          <a:p>
            <a:pPr marL="171450" indent="-171450">
              <a:buFontTx/>
              <a:buChar char="-"/>
            </a:pPr>
            <a:endParaRPr lang="en-US" baseline="0" dirty="0" smtClean="0"/>
          </a:p>
          <a:p>
            <a:pPr marL="0" indent="0">
              <a:buFontTx/>
              <a:buNone/>
            </a:pPr>
            <a:endParaRPr lang="en-US" baseline="0" dirty="0" smtClean="0"/>
          </a:p>
          <a:p>
            <a:pPr marL="0" indent="0">
              <a:buFontTx/>
              <a:buNone/>
            </a:pPr>
            <a:endParaRPr lang="en-US" baseline="0" dirty="0" smtClean="0"/>
          </a:p>
          <a:p>
            <a:pPr marL="0" indent="0">
              <a:buFontTx/>
              <a:buNone/>
            </a:pPr>
            <a:endParaRPr lang="en-US" dirty="0"/>
          </a:p>
        </p:txBody>
      </p:sp>
      <p:sp>
        <p:nvSpPr>
          <p:cNvPr id="4" name="Slide Number Placeholder 3"/>
          <p:cNvSpPr>
            <a:spLocks noGrp="1"/>
          </p:cNvSpPr>
          <p:nvPr>
            <p:ph type="sldNum" sz="quarter" idx="5"/>
          </p:nvPr>
        </p:nvSpPr>
        <p:spPr/>
        <p:txBody>
          <a:bodyPr/>
          <a:lstStyle/>
          <a:p>
            <a:fld id="{09B35362-AEFD-48B2-A489-DF68C7678EB5}" type="slidenum">
              <a:rPr lang="en-GB" smtClean="0"/>
              <a:t>10</a:t>
            </a:fld>
            <a:endParaRPr lang="en-GB"/>
          </a:p>
        </p:txBody>
      </p:sp>
    </p:spTree>
    <p:extLst>
      <p:ext uri="{BB962C8B-B14F-4D97-AF65-F5344CB8AC3E}">
        <p14:creationId xmlns:p14="http://schemas.microsoft.com/office/powerpoint/2010/main" val="20624412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closing</a:t>
            </a:r>
            <a:r>
              <a:rPr lang="en-US" baseline="0" dirty="0" smtClean="0"/>
              <a:t> today we have 2 main calls to action. Our strapline for NI Connections is ‘Be part of it’ </a:t>
            </a:r>
          </a:p>
          <a:p>
            <a:r>
              <a:rPr lang="en-US" baseline="0" dirty="0" smtClean="0"/>
              <a:t>At this stage, the ask is simple :</a:t>
            </a:r>
          </a:p>
          <a:p>
            <a:endParaRPr lang="en-US" baseline="0" dirty="0" smtClean="0"/>
          </a:p>
          <a:p>
            <a:pPr marL="228600" indent="-228600">
              <a:buAutoNum type="arabicParenR"/>
            </a:pPr>
            <a:r>
              <a:rPr lang="en-US" baseline="0" dirty="0" smtClean="0"/>
              <a:t>Join our online community</a:t>
            </a:r>
          </a:p>
          <a:p>
            <a:pPr marL="228600" indent="-228600">
              <a:buAutoNum type="arabicParenR"/>
            </a:pPr>
            <a:endParaRPr lang="en-US" baseline="0" dirty="0" smtClean="0"/>
          </a:p>
          <a:p>
            <a:pPr marL="228600" indent="-228600">
              <a:buAutoNum type="arabicParenR"/>
            </a:pPr>
            <a:r>
              <a:rPr lang="en-US" baseline="0" dirty="0" smtClean="0"/>
              <a:t>Let us know if there are others in your networks who would be interested in joining us at future events</a:t>
            </a:r>
          </a:p>
          <a:p>
            <a:pPr marL="228600" indent="-228600">
              <a:buAutoNum type="arabicParenR"/>
            </a:pPr>
            <a:endParaRPr lang="en-US" baseline="0" dirty="0" smtClean="0"/>
          </a:p>
          <a:p>
            <a:pPr marL="0" indent="0">
              <a:buNone/>
            </a:pPr>
            <a:endParaRPr lang="en-US" baseline="0" dirty="0" smtClean="0"/>
          </a:p>
          <a:p>
            <a:pPr marL="0" indent="0">
              <a:buNone/>
            </a:pPr>
            <a:r>
              <a:rPr lang="en-US" baseline="0" dirty="0" smtClean="0"/>
              <a:t>And here’s how:</a:t>
            </a:r>
            <a:endParaRPr lang="en-US" dirty="0"/>
          </a:p>
        </p:txBody>
      </p:sp>
      <p:sp>
        <p:nvSpPr>
          <p:cNvPr id="4" name="Slide Number Placeholder 3"/>
          <p:cNvSpPr>
            <a:spLocks noGrp="1"/>
          </p:cNvSpPr>
          <p:nvPr>
            <p:ph type="sldNum" sz="quarter" idx="5"/>
          </p:nvPr>
        </p:nvSpPr>
        <p:spPr/>
        <p:txBody>
          <a:bodyPr/>
          <a:lstStyle/>
          <a:p>
            <a:fld id="{09B35362-AEFD-48B2-A489-DF68C7678EB5}" type="slidenum">
              <a:rPr lang="en-GB" smtClean="0">
                <a:solidFill>
                  <a:prstClr val="black"/>
                </a:solidFill>
              </a:rPr>
              <a:pPr/>
              <a:t>11</a:t>
            </a:fld>
            <a:endParaRPr lang="en-GB">
              <a:solidFill>
                <a:prstClr val="black"/>
              </a:solidFill>
            </a:endParaRPr>
          </a:p>
        </p:txBody>
      </p:sp>
    </p:spTree>
    <p:extLst>
      <p:ext uri="{BB962C8B-B14F-4D97-AF65-F5344CB8AC3E}">
        <p14:creationId xmlns:p14="http://schemas.microsoft.com/office/powerpoint/2010/main" val="6388124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Sign</a:t>
            </a:r>
            <a:r>
              <a:rPr lang="en-US" baseline="0" dirty="0" smtClean="0"/>
              <a:t> up to our newsletter at niconnections.com where you will also find our social media channel details</a:t>
            </a:r>
          </a:p>
        </p:txBody>
      </p:sp>
      <p:sp>
        <p:nvSpPr>
          <p:cNvPr id="4" name="Slide Number Placeholder 3"/>
          <p:cNvSpPr>
            <a:spLocks noGrp="1"/>
          </p:cNvSpPr>
          <p:nvPr>
            <p:ph type="sldNum" sz="quarter" idx="5"/>
          </p:nvPr>
        </p:nvSpPr>
        <p:spPr/>
        <p:txBody>
          <a:bodyPr/>
          <a:lstStyle/>
          <a:p>
            <a:fld id="{09B35362-AEFD-48B2-A489-DF68C7678EB5}" type="slidenum">
              <a:rPr lang="en-GB" smtClean="0"/>
              <a:t>12</a:t>
            </a:fld>
            <a:endParaRPr lang="en-GB"/>
          </a:p>
        </p:txBody>
      </p:sp>
    </p:spTree>
    <p:extLst>
      <p:ext uri="{BB962C8B-B14F-4D97-AF65-F5344CB8AC3E}">
        <p14:creationId xmlns:p14="http://schemas.microsoft.com/office/powerpoint/2010/main" val="16760944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on your</a:t>
            </a:r>
            <a:r>
              <a:rPr lang="en-US" baseline="0" dirty="0" smtClean="0"/>
              <a:t> tables today we have left you cards on which you can jot down the details of those who you believe may wish to join us at future events.</a:t>
            </a:r>
          </a:p>
          <a:p>
            <a:r>
              <a:rPr lang="en-US" baseline="0" dirty="0" smtClean="0"/>
              <a:t>Please share their name and organization details and we can take it from there.</a:t>
            </a:r>
            <a:endParaRPr lang="en-US" dirty="0"/>
          </a:p>
        </p:txBody>
      </p:sp>
      <p:sp>
        <p:nvSpPr>
          <p:cNvPr id="4" name="Slide Number Placeholder 3"/>
          <p:cNvSpPr>
            <a:spLocks noGrp="1"/>
          </p:cNvSpPr>
          <p:nvPr>
            <p:ph type="sldNum" sz="quarter" idx="5"/>
          </p:nvPr>
        </p:nvSpPr>
        <p:spPr/>
        <p:txBody>
          <a:bodyPr/>
          <a:lstStyle/>
          <a:p>
            <a:fld id="{09B35362-AEFD-48B2-A489-DF68C7678EB5}" type="slidenum">
              <a:rPr lang="en-GB" smtClean="0"/>
              <a:t>13</a:t>
            </a:fld>
            <a:endParaRPr lang="en-GB"/>
          </a:p>
        </p:txBody>
      </p:sp>
    </p:spTree>
    <p:extLst>
      <p:ext uri="{BB962C8B-B14F-4D97-AF65-F5344CB8AC3E}">
        <p14:creationId xmlns:p14="http://schemas.microsoft.com/office/powerpoint/2010/main" val="19390442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400" dirty="0" smtClean="0">
                <a:latin typeface="Arial" panose="020B0604020202020204" pitchFamily="34" charset="0"/>
                <a:cs typeface="Arial" panose="020B0604020202020204" pitchFamily="34" charset="0"/>
              </a:rPr>
              <a:t>Many thanks for joining</a:t>
            </a:r>
            <a:r>
              <a:rPr lang="en-GB" sz="1400" baseline="0" dirty="0" smtClean="0">
                <a:latin typeface="Arial" panose="020B0604020202020204" pitchFamily="34" charset="0"/>
                <a:cs typeface="Arial" panose="020B0604020202020204" pitchFamily="34" charset="0"/>
              </a:rPr>
              <a:t> us today and we look forward to keeping in touch as this great initiative gathers momentum</a:t>
            </a:r>
            <a:endParaRPr lang="en-GB"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1086EE33-3581-46EC-80A2-1D1E7835DE65}" type="slidenum">
              <a:rPr lang="en-GB" smtClean="0">
                <a:solidFill>
                  <a:prstClr val="black"/>
                </a:solidFill>
              </a:rPr>
              <a:pPr/>
              <a:t>14</a:t>
            </a:fld>
            <a:endParaRPr lang="en-GB">
              <a:solidFill>
                <a:prstClr val="black"/>
              </a:solidFill>
            </a:endParaRPr>
          </a:p>
        </p:txBody>
      </p:sp>
    </p:spTree>
    <p:extLst>
      <p:ext uri="{BB962C8B-B14F-4D97-AF65-F5344CB8AC3E}">
        <p14:creationId xmlns:p14="http://schemas.microsoft.com/office/powerpoint/2010/main" val="10928045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smtClean="0"/>
              <a:t>To</a:t>
            </a:r>
            <a:r>
              <a:rPr lang="en-GB" sz="1200" baseline="0" dirty="0" smtClean="0"/>
              <a:t> put this initiative in context:</a:t>
            </a:r>
            <a:endParaRPr lang="en-GB"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smtClean="0"/>
              <a:t>Invest </a:t>
            </a:r>
            <a:r>
              <a:rPr lang="en-GB" sz="1200" dirty="0"/>
              <a:t>NI’s business strategy for 2017-2021 sets out our vision to position Northern Ireland </a:t>
            </a:r>
            <a:r>
              <a:rPr lang="en-GB" sz="1200" dirty="0">
                <a:solidFill>
                  <a:srgbClr val="99CC00"/>
                </a:solidFill>
              </a:rPr>
              <a:t>as a place of opportunity where people want to live and work, study, visit, invest and do business.</a:t>
            </a:r>
            <a:br>
              <a:rPr lang="en-GB" sz="1200" dirty="0">
                <a:solidFill>
                  <a:srgbClr val="99CC00"/>
                </a:solidFill>
              </a:rPr>
            </a:br>
            <a:r>
              <a:rPr lang="en-GB" sz="1200" b="1" dirty="0"/>
              <a:t> </a:t>
            </a:r>
            <a:r>
              <a:rPr lang="en-GB" sz="1200" dirty="0"/>
              <a:t/>
            </a:r>
            <a:br>
              <a:rPr lang="en-GB" sz="1200" dirty="0"/>
            </a:br>
            <a:r>
              <a:rPr lang="en-GB" sz="1200" dirty="0"/>
              <a:t>It states a commitment to re-focus our activity to engage with the diaspora through NI Connections to </a:t>
            </a:r>
            <a:r>
              <a:rPr lang="en-GB" sz="1200" dirty="0">
                <a:solidFill>
                  <a:srgbClr val="99CC00"/>
                </a:solidFill>
              </a:rPr>
              <a:t>harness the influence and contribution</a:t>
            </a:r>
            <a:r>
              <a:rPr lang="en-GB" sz="1200" dirty="0"/>
              <a:t> which this group can bring to our </a:t>
            </a:r>
            <a:r>
              <a:rPr lang="en-GB" sz="1200" dirty="0">
                <a:solidFill>
                  <a:srgbClr val="99CC00"/>
                </a:solidFill>
              </a:rPr>
              <a:t>future economic growth</a:t>
            </a:r>
            <a:r>
              <a:rPr lang="en-GB" sz="1200" dirty="0"/>
              <a:t>, including the potential to </a:t>
            </a:r>
            <a:r>
              <a:rPr lang="en-GB" sz="1200" dirty="0">
                <a:solidFill>
                  <a:srgbClr val="99CC00"/>
                </a:solidFill>
              </a:rPr>
              <a:t>attract back </a:t>
            </a:r>
            <a:r>
              <a:rPr lang="en-GB" sz="1200" dirty="0" smtClean="0">
                <a:solidFill>
                  <a:srgbClr val="99CC00"/>
                </a:solidFill>
              </a:rPr>
              <a:t>talent to thriving sectors of our economy.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smtClean="0">
              <a:solidFill>
                <a:srgbClr val="99CC00"/>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smtClean="0">
                <a:solidFill>
                  <a:srgbClr val="99CC00"/>
                </a:solidFill>
                <a:latin typeface="Arial" panose="020B0604020202020204" pitchFamily="34" charset="0"/>
                <a:cs typeface="Arial" panose="020B0604020202020204" pitchFamily="34" charset="0"/>
              </a:rPr>
              <a:t>Northern</a:t>
            </a:r>
            <a:r>
              <a:rPr lang="en-GB" sz="1200" baseline="0" dirty="0" smtClean="0">
                <a:solidFill>
                  <a:srgbClr val="99CC00"/>
                </a:solidFill>
                <a:latin typeface="Arial" panose="020B0604020202020204" pitchFamily="34" charset="0"/>
                <a:cs typeface="Arial" panose="020B0604020202020204" pitchFamily="34" charset="0"/>
              </a:rPr>
              <a:t> Irish Connections is the vehicle through which we will further these ambitions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09B35362-AEFD-48B2-A489-DF68C7678EB5}" type="slidenum">
              <a:rPr lang="en-GB" smtClean="0"/>
              <a:t>2</a:t>
            </a:fld>
            <a:endParaRPr lang="en-GB"/>
          </a:p>
        </p:txBody>
      </p:sp>
    </p:spTree>
    <p:extLst>
      <p:ext uri="{BB962C8B-B14F-4D97-AF65-F5344CB8AC3E}">
        <p14:creationId xmlns:p14="http://schemas.microsoft.com/office/powerpoint/2010/main" val="12678334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smtClean="0">
                <a:solidFill>
                  <a:schemeClr val="bg1"/>
                </a:solidFill>
                <a:latin typeface="Northern Ireland"/>
              </a:rPr>
              <a:t>Northern</a:t>
            </a:r>
            <a:r>
              <a:rPr lang="en-GB" sz="1200" baseline="0" dirty="0" smtClean="0">
                <a:solidFill>
                  <a:schemeClr val="bg1"/>
                </a:solidFill>
                <a:latin typeface="Northern Ireland"/>
              </a:rPr>
              <a:t> Irish Connections is led </a:t>
            </a:r>
            <a:r>
              <a:rPr lang="en-GB" sz="1200" dirty="0" smtClean="0">
                <a:solidFill>
                  <a:schemeClr val="bg1"/>
                </a:solidFill>
                <a:latin typeface="Northern Ireland"/>
              </a:rPr>
              <a:t>by </a:t>
            </a:r>
            <a:r>
              <a:rPr lang="en-GB" sz="1200" dirty="0">
                <a:solidFill>
                  <a:schemeClr val="bg1"/>
                </a:solidFill>
                <a:latin typeface="Northern Ireland"/>
              </a:rPr>
              <a:t>a dedicated team in Belfast within </a:t>
            </a:r>
            <a:r>
              <a:rPr lang="en-GB" sz="1200" dirty="0">
                <a:solidFill>
                  <a:srgbClr val="99CC00"/>
                </a:solidFill>
                <a:latin typeface="Northern Ireland"/>
              </a:rPr>
              <a:t>Invest NI’s international </a:t>
            </a:r>
            <a:r>
              <a:rPr lang="en-GB" sz="1200" dirty="0" smtClean="0">
                <a:solidFill>
                  <a:srgbClr val="99CC00"/>
                </a:solidFill>
                <a:latin typeface="Northern Ireland"/>
              </a:rPr>
              <a:t>division. The NIC team </a:t>
            </a:r>
          </a:p>
          <a:p>
            <a:endParaRPr lang="en-GB" sz="1200" dirty="0">
              <a:solidFill>
                <a:srgbClr val="99CC00"/>
              </a:solidFill>
              <a:latin typeface="Northern Ireland"/>
            </a:endParaRPr>
          </a:p>
          <a:p>
            <a:r>
              <a:rPr lang="en-GB" sz="1200" baseline="0" dirty="0" smtClean="0">
                <a:solidFill>
                  <a:schemeClr val="bg1"/>
                </a:solidFill>
                <a:latin typeface="Northern Ireland"/>
              </a:rPr>
              <a:t>- w</a:t>
            </a:r>
            <a:r>
              <a:rPr lang="en-GB" sz="1200" dirty="0" smtClean="0">
                <a:solidFill>
                  <a:schemeClr val="bg1"/>
                </a:solidFill>
                <a:latin typeface="Northern Ireland"/>
              </a:rPr>
              <a:t>orks collaboratively </a:t>
            </a:r>
            <a:r>
              <a:rPr lang="en-GB" sz="1200" dirty="0">
                <a:solidFill>
                  <a:schemeClr val="bg1"/>
                </a:solidFill>
                <a:latin typeface="Northern Ireland"/>
              </a:rPr>
              <a:t>with </a:t>
            </a:r>
            <a:r>
              <a:rPr lang="en-GB" sz="1200" dirty="0">
                <a:solidFill>
                  <a:srgbClr val="99CC00"/>
                </a:solidFill>
                <a:latin typeface="Northern Ireland"/>
              </a:rPr>
              <a:t>diaspora stakeholders </a:t>
            </a:r>
            <a:r>
              <a:rPr lang="en-GB" sz="1200" dirty="0">
                <a:solidFill>
                  <a:schemeClr val="bg1"/>
                </a:solidFill>
                <a:latin typeface="Northern Ireland"/>
              </a:rPr>
              <a:t>across the public and private </a:t>
            </a:r>
            <a:r>
              <a:rPr lang="en-GB" sz="1200" dirty="0" smtClean="0">
                <a:solidFill>
                  <a:schemeClr val="bg1"/>
                </a:solidFill>
                <a:latin typeface="Northern Ireland"/>
              </a:rPr>
              <a:t>sector at home</a:t>
            </a:r>
            <a:r>
              <a:rPr lang="en-GB" sz="1200" baseline="0" dirty="0" smtClean="0">
                <a:solidFill>
                  <a:schemeClr val="bg1"/>
                </a:solidFill>
                <a:latin typeface="Northern Ireland"/>
              </a:rPr>
              <a:t> and overseas (which includes </a:t>
            </a:r>
            <a:r>
              <a:rPr lang="en-GB" sz="1200" kern="1200" dirty="0" smtClean="0">
                <a:solidFill>
                  <a:schemeClr val="tx1"/>
                </a:solidFill>
                <a:effectLst/>
                <a:latin typeface="+mn-lt"/>
                <a:ea typeface="+mn-ea"/>
                <a:cs typeface="+mn-cs"/>
              </a:rPr>
              <a:t>organisations such as the universities &amp; colleges, colleagues in tourism, members of the start-up ecosystem, local government,</a:t>
            </a:r>
            <a:r>
              <a:rPr lang="en-GB" sz="1200" kern="1200" baseline="0" dirty="0" smtClean="0">
                <a:solidFill>
                  <a:schemeClr val="tx1"/>
                </a:solidFill>
                <a:effectLst/>
                <a:latin typeface="+mn-lt"/>
                <a:ea typeface="+mn-ea"/>
                <a:cs typeface="+mn-cs"/>
              </a:rPr>
              <a:t> and leaders in the business community)</a:t>
            </a:r>
            <a:r>
              <a:rPr lang="en-GB" sz="1200" baseline="0" dirty="0" smtClean="0">
                <a:solidFill>
                  <a:schemeClr val="bg1"/>
                </a:solidFill>
                <a:latin typeface="Northern Ireland"/>
              </a:rPr>
              <a:t> and;</a:t>
            </a:r>
            <a:endParaRPr lang="en-GB" sz="1200" dirty="0" smtClean="0">
              <a:solidFill>
                <a:schemeClr val="bg1"/>
              </a:solidFill>
              <a:latin typeface="Northern Ireland"/>
            </a:endParaRPr>
          </a:p>
          <a:p>
            <a:pPr marL="0" indent="0">
              <a:buFontTx/>
              <a:buNone/>
            </a:pPr>
            <a:endParaRPr lang="en-GB" sz="1200" dirty="0" smtClean="0">
              <a:solidFill>
                <a:schemeClr val="bg1"/>
              </a:solidFill>
              <a:latin typeface="Northern Ireland"/>
            </a:endParaRPr>
          </a:p>
          <a:p>
            <a:pPr marL="0" indent="0">
              <a:buFontTx/>
              <a:buNone/>
            </a:pPr>
            <a:r>
              <a:rPr lang="en-GB" sz="1200" dirty="0" smtClean="0">
                <a:solidFill>
                  <a:schemeClr val="bg1"/>
                </a:solidFill>
                <a:latin typeface="Northern Ireland"/>
              </a:rPr>
              <a:t>- partners </a:t>
            </a:r>
            <a:r>
              <a:rPr lang="en-GB" sz="1200" dirty="0">
                <a:solidFill>
                  <a:schemeClr val="bg1"/>
                </a:solidFill>
                <a:latin typeface="Northern Ireland"/>
              </a:rPr>
              <a:t>with the </a:t>
            </a:r>
            <a:r>
              <a:rPr lang="en-GB" sz="1200" dirty="0">
                <a:solidFill>
                  <a:srgbClr val="99CC00"/>
                </a:solidFill>
                <a:latin typeface="Northern Ireland"/>
              </a:rPr>
              <a:t>Invest </a:t>
            </a:r>
            <a:r>
              <a:rPr lang="en-GB" sz="1200" dirty="0" smtClean="0">
                <a:solidFill>
                  <a:srgbClr val="99CC00"/>
                </a:solidFill>
                <a:latin typeface="Northern Ireland"/>
              </a:rPr>
              <a:t>NI network of 23 offices </a:t>
            </a:r>
            <a:r>
              <a:rPr lang="en-GB" sz="1200" dirty="0">
                <a:solidFill>
                  <a:srgbClr val="99CC00"/>
                </a:solidFill>
                <a:latin typeface="Northern Ireland"/>
              </a:rPr>
              <a:t>around the </a:t>
            </a:r>
            <a:r>
              <a:rPr lang="en-GB" sz="1200" dirty="0" smtClean="0">
                <a:solidFill>
                  <a:srgbClr val="99CC00"/>
                </a:solidFill>
                <a:latin typeface="Northern Ireland"/>
              </a:rPr>
              <a:t>world</a:t>
            </a:r>
          </a:p>
          <a:p>
            <a:pPr marL="171450" indent="-171450">
              <a:buFontTx/>
              <a:buChar char="-"/>
            </a:pPr>
            <a:endParaRPr lang="en-GB" sz="1200" dirty="0" smtClean="0">
              <a:solidFill>
                <a:srgbClr val="99CC00"/>
              </a:solidFill>
              <a:latin typeface="Northern Ireland"/>
            </a:endParaRPr>
          </a:p>
          <a:p>
            <a:pPr marL="0" indent="0">
              <a:buFontTx/>
              <a:buNone/>
            </a:pPr>
            <a:r>
              <a:rPr lang="en-GB" sz="1200" dirty="0" smtClean="0">
                <a:solidFill>
                  <a:srgbClr val="99CC00"/>
                </a:solidFill>
                <a:latin typeface="Northern Ireland"/>
              </a:rPr>
              <a:t>What connects</a:t>
            </a:r>
            <a:r>
              <a:rPr lang="en-GB" sz="1200" baseline="0" dirty="0" smtClean="0">
                <a:solidFill>
                  <a:srgbClr val="99CC00"/>
                </a:solidFill>
                <a:latin typeface="Northern Ireland"/>
              </a:rPr>
              <a:t> us is the drive to enhance the economic prosperity of our region by working with one of our greatest global assets – our diaspora…</a:t>
            </a:r>
            <a:endParaRPr lang="en-GB" sz="1200" dirty="0">
              <a:solidFill>
                <a:srgbClr val="99CC00"/>
              </a:solidFill>
              <a:latin typeface="Northern Ireland"/>
            </a:endParaRPr>
          </a:p>
          <a:p>
            <a:endParaRPr lang="en-US" dirty="0"/>
          </a:p>
        </p:txBody>
      </p:sp>
      <p:sp>
        <p:nvSpPr>
          <p:cNvPr id="4" name="Slide Number Placeholder 3"/>
          <p:cNvSpPr>
            <a:spLocks noGrp="1"/>
          </p:cNvSpPr>
          <p:nvPr>
            <p:ph type="sldNum" sz="quarter" idx="5"/>
          </p:nvPr>
        </p:nvSpPr>
        <p:spPr/>
        <p:txBody>
          <a:bodyPr/>
          <a:lstStyle/>
          <a:p>
            <a:fld id="{09B35362-AEFD-48B2-A489-DF68C7678EB5}" type="slidenum">
              <a:rPr lang="en-GB" smtClean="0"/>
              <a:t>3</a:t>
            </a:fld>
            <a:endParaRPr lang="en-GB"/>
          </a:p>
        </p:txBody>
      </p:sp>
    </p:spTree>
    <p:extLst>
      <p:ext uri="{BB962C8B-B14F-4D97-AF65-F5344CB8AC3E}">
        <p14:creationId xmlns:p14="http://schemas.microsoft.com/office/powerpoint/2010/main" val="24771413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For us, the Northern Irish diaspora includes all those connected by birth or heritage as well as those </a:t>
            </a:r>
            <a:r>
              <a:rPr lang="en-GB" sz="1200" kern="1200" dirty="0" smtClean="0">
                <a:solidFill>
                  <a:schemeClr val="tx1"/>
                </a:solidFill>
                <a:effectLst/>
                <a:latin typeface="+mn-lt"/>
                <a:ea typeface="+mn-ea"/>
                <a:cs typeface="+mn-cs"/>
              </a:rPr>
              <a:t>who have a strong affinity for Northern Ireland typically as a result of an education, travel or business experience.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Given this broad</a:t>
            </a:r>
            <a:r>
              <a:rPr lang="en-GB" sz="1200" kern="1200" baseline="0" dirty="0" smtClean="0">
                <a:solidFill>
                  <a:schemeClr val="tx1"/>
                </a:solidFill>
                <a:effectLst/>
                <a:latin typeface="+mn-lt"/>
                <a:ea typeface="+mn-ea"/>
                <a:cs typeface="+mn-cs"/>
              </a:rPr>
              <a:t> definition, it is difficult to quantify the global Northern Irish diaspora but the number of first and second generation Northern Irish around the world is an estimated 10 million with substantial populations in the USA &amp; Canada (est. 8.5m) GB (1.6m) and Australia (0.5m)</a:t>
            </a:r>
            <a:endParaRPr lang="en-GB" sz="1200" kern="1200" dirty="0" smtClean="0">
              <a:solidFill>
                <a:schemeClr val="tx1"/>
              </a:solidFill>
              <a:effectLst/>
              <a:latin typeface="+mn-lt"/>
              <a:ea typeface="+mn-ea"/>
              <a:cs typeface="+mn-cs"/>
            </a:endParaRPr>
          </a:p>
          <a:p>
            <a:endParaRPr lang="en-US" baseline="0" dirty="0" smtClean="0"/>
          </a:p>
          <a:p>
            <a:endParaRPr lang="en-US" dirty="0"/>
          </a:p>
        </p:txBody>
      </p:sp>
      <p:sp>
        <p:nvSpPr>
          <p:cNvPr id="4" name="Slide Number Placeholder 3"/>
          <p:cNvSpPr>
            <a:spLocks noGrp="1"/>
          </p:cNvSpPr>
          <p:nvPr>
            <p:ph type="sldNum" sz="quarter" idx="5"/>
          </p:nvPr>
        </p:nvSpPr>
        <p:spPr/>
        <p:txBody>
          <a:bodyPr/>
          <a:lstStyle/>
          <a:p>
            <a:fld id="{09B35362-AEFD-48B2-A489-DF68C7678EB5}" type="slidenum">
              <a:rPr lang="en-GB" smtClean="0"/>
              <a:t>4</a:t>
            </a:fld>
            <a:endParaRPr lang="en-GB"/>
          </a:p>
        </p:txBody>
      </p:sp>
    </p:spTree>
    <p:extLst>
      <p:ext uri="{BB962C8B-B14F-4D97-AF65-F5344CB8AC3E}">
        <p14:creationId xmlns:p14="http://schemas.microsoft.com/office/powerpoint/2010/main" val="34214137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smtClean="0">
                <a:solidFill>
                  <a:srgbClr val="99CC00"/>
                </a:solidFill>
                <a:latin typeface="Northern Ireland"/>
              </a:rPr>
              <a:t>The NI Connections</a:t>
            </a:r>
            <a:r>
              <a:rPr lang="en-GB" sz="1200" baseline="0" dirty="0" smtClean="0">
                <a:solidFill>
                  <a:srgbClr val="99CC00"/>
                </a:solidFill>
                <a:latin typeface="Northern Ireland"/>
              </a:rPr>
              <a:t>’ Mission is essentially threefold:</a:t>
            </a:r>
            <a:endParaRPr lang="en-GB" sz="1200" dirty="0" smtClean="0">
              <a:solidFill>
                <a:srgbClr val="99CC00"/>
              </a:solidFill>
              <a:latin typeface="Northern Ireland"/>
            </a:endParaRPr>
          </a:p>
          <a:p>
            <a:endParaRPr lang="en-GB" sz="1200" dirty="0" smtClean="0">
              <a:solidFill>
                <a:srgbClr val="99CC00"/>
              </a:solidFill>
              <a:latin typeface="Northern Ireland"/>
            </a:endParaRPr>
          </a:p>
          <a:p>
            <a:r>
              <a:rPr lang="en-GB" sz="1200" dirty="0" smtClean="0">
                <a:solidFill>
                  <a:srgbClr val="99CC00"/>
                </a:solidFill>
                <a:latin typeface="Northern Ireland"/>
              </a:rPr>
              <a:t>1) To Celebrate</a:t>
            </a:r>
            <a:r>
              <a:rPr lang="en-GB" sz="1200" dirty="0" smtClean="0">
                <a:solidFill>
                  <a:schemeClr val="bg1"/>
                </a:solidFill>
                <a:latin typeface="Northern Ireland"/>
              </a:rPr>
              <a:t> </a:t>
            </a:r>
            <a:r>
              <a:rPr lang="en-GB" sz="1200" dirty="0">
                <a:solidFill>
                  <a:srgbClr val="99CC00"/>
                </a:solidFill>
                <a:latin typeface="Northern Ireland"/>
              </a:rPr>
              <a:t>Northern Ireland </a:t>
            </a:r>
            <a:r>
              <a:rPr lang="en-GB" sz="1200" dirty="0">
                <a:solidFill>
                  <a:schemeClr val="bg1"/>
                </a:solidFill>
                <a:latin typeface="Northern Ireland"/>
              </a:rPr>
              <a:t>as a great place to live, work, study, visit, invest and do business.</a:t>
            </a:r>
          </a:p>
          <a:p>
            <a:endParaRPr lang="en-GB" sz="1200" dirty="0">
              <a:solidFill>
                <a:schemeClr val="bg1"/>
              </a:solidFill>
              <a:latin typeface="Northern Ireland"/>
            </a:endParaRPr>
          </a:p>
          <a:p>
            <a:r>
              <a:rPr lang="en-GB" sz="1200" dirty="0" smtClean="0">
                <a:solidFill>
                  <a:schemeClr val="bg1"/>
                </a:solidFill>
                <a:latin typeface="Northern Ireland"/>
              </a:rPr>
              <a:t>2) To harness </a:t>
            </a:r>
            <a:r>
              <a:rPr lang="en-GB" sz="1200" dirty="0">
                <a:solidFill>
                  <a:schemeClr val="bg1"/>
                </a:solidFill>
                <a:latin typeface="Northern Ireland"/>
              </a:rPr>
              <a:t>the </a:t>
            </a:r>
            <a:r>
              <a:rPr lang="en-GB" sz="1200" dirty="0">
                <a:solidFill>
                  <a:srgbClr val="99CC00"/>
                </a:solidFill>
                <a:latin typeface="Northern Ireland"/>
              </a:rPr>
              <a:t>talent and influence of our global diaspora </a:t>
            </a:r>
            <a:r>
              <a:rPr lang="en-GB" sz="1200" dirty="0">
                <a:solidFill>
                  <a:schemeClr val="bg1"/>
                </a:solidFill>
                <a:latin typeface="Northern Ireland"/>
              </a:rPr>
              <a:t>to attract new international </a:t>
            </a:r>
            <a:r>
              <a:rPr lang="en-GB" sz="1200" dirty="0">
                <a:solidFill>
                  <a:srgbClr val="99CC00"/>
                </a:solidFill>
                <a:latin typeface="Northern Ireland"/>
              </a:rPr>
              <a:t>trade, foreign direct investment, education, innovation and business tourism </a:t>
            </a:r>
            <a:r>
              <a:rPr lang="en-GB" sz="1200" dirty="0">
                <a:solidFill>
                  <a:schemeClr val="bg1"/>
                </a:solidFill>
                <a:latin typeface="Northern Ireland"/>
              </a:rPr>
              <a:t>opportunities.</a:t>
            </a:r>
          </a:p>
          <a:p>
            <a:endParaRPr lang="en-GB" sz="1200" dirty="0" smtClean="0">
              <a:solidFill>
                <a:schemeClr val="bg1"/>
              </a:solidFill>
              <a:latin typeface="Northern Ireland"/>
            </a:endParaRPr>
          </a:p>
          <a:p>
            <a:r>
              <a:rPr lang="en-GB" sz="1200" dirty="0" smtClean="0">
                <a:solidFill>
                  <a:schemeClr val="bg1"/>
                </a:solidFill>
                <a:latin typeface="Northern Ireland"/>
              </a:rPr>
              <a:t>And </a:t>
            </a:r>
          </a:p>
          <a:p>
            <a:endParaRPr lang="en-GB" sz="1200" dirty="0">
              <a:solidFill>
                <a:schemeClr val="bg1"/>
              </a:solidFill>
              <a:latin typeface="Northern Ireland"/>
            </a:endParaRPr>
          </a:p>
          <a:p>
            <a:r>
              <a:rPr lang="en-GB" sz="1200" dirty="0" smtClean="0">
                <a:solidFill>
                  <a:schemeClr val="bg1"/>
                </a:solidFill>
                <a:latin typeface="Northern Ireland"/>
              </a:rPr>
              <a:t>3)</a:t>
            </a:r>
            <a:r>
              <a:rPr lang="en-GB" sz="1200" baseline="0" dirty="0" smtClean="0">
                <a:solidFill>
                  <a:schemeClr val="bg1"/>
                </a:solidFill>
                <a:latin typeface="Northern Ireland"/>
              </a:rPr>
              <a:t> </a:t>
            </a:r>
            <a:r>
              <a:rPr lang="en-GB" sz="1200" dirty="0" smtClean="0">
                <a:solidFill>
                  <a:schemeClr val="bg1"/>
                </a:solidFill>
                <a:latin typeface="Northern Ireland"/>
              </a:rPr>
              <a:t>Showcase </a:t>
            </a:r>
            <a:r>
              <a:rPr lang="en-GB" sz="1200" dirty="0">
                <a:solidFill>
                  <a:schemeClr val="bg1"/>
                </a:solidFill>
                <a:latin typeface="Northern Ireland"/>
              </a:rPr>
              <a:t>quality </a:t>
            </a:r>
            <a:r>
              <a:rPr lang="en-GB" sz="1200" dirty="0">
                <a:solidFill>
                  <a:srgbClr val="99CC00"/>
                </a:solidFill>
                <a:latin typeface="Northern Ireland"/>
              </a:rPr>
              <a:t>career opportunities </a:t>
            </a:r>
            <a:r>
              <a:rPr lang="en-GB" sz="1200" dirty="0">
                <a:solidFill>
                  <a:schemeClr val="bg1"/>
                </a:solidFill>
                <a:latin typeface="Northern Ireland"/>
              </a:rPr>
              <a:t>for those considering return or relocation to thriving sectors of the NI economy.</a:t>
            </a:r>
          </a:p>
          <a:p>
            <a:endParaRPr lang="en-US" dirty="0"/>
          </a:p>
        </p:txBody>
      </p:sp>
      <p:sp>
        <p:nvSpPr>
          <p:cNvPr id="4" name="Slide Number Placeholder 3"/>
          <p:cNvSpPr>
            <a:spLocks noGrp="1"/>
          </p:cNvSpPr>
          <p:nvPr>
            <p:ph type="sldNum" sz="quarter" idx="5"/>
          </p:nvPr>
        </p:nvSpPr>
        <p:spPr/>
        <p:txBody>
          <a:bodyPr/>
          <a:lstStyle/>
          <a:p>
            <a:fld id="{09B35362-AEFD-48B2-A489-DF68C7678EB5}" type="slidenum">
              <a:rPr lang="en-GB" smtClean="0"/>
              <a:t>5</a:t>
            </a:fld>
            <a:endParaRPr lang="en-GB"/>
          </a:p>
        </p:txBody>
      </p:sp>
    </p:spTree>
    <p:extLst>
      <p:ext uri="{BB962C8B-B14F-4D97-AF65-F5344CB8AC3E}">
        <p14:creationId xmlns:p14="http://schemas.microsoft.com/office/powerpoint/2010/main" val="26089760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deliver the NI Connections mission</a:t>
            </a:r>
            <a:r>
              <a:rPr lang="en-US" baseline="0" dirty="0" smtClean="0"/>
              <a:t> we are collectively focused on 2 main objectives:</a:t>
            </a:r>
          </a:p>
          <a:p>
            <a:endParaRPr lang="en-US" baseline="0" dirty="0" smtClean="0"/>
          </a:p>
          <a:p>
            <a:pPr lvl="0"/>
            <a:r>
              <a:rPr lang="en-GB" sz="1200" kern="1200" dirty="0" smtClean="0">
                <a:solidFill>
                  <a:schemeClr val="tx1"/>
                </a:solidFill>
                <a:effectLst/>
                <a:latin typeface="+mn-lt"/>
                <a:ea typeface="+mn-ea"/>
                <a:cs typeface="+mn-cs"/>
              </a:rPr>
              <a:t>1) Building  a global </a:t>
            </a:r>
            <a:r>
              <a:rPr lang="en-GB" sz="1200" i="1" kern="1200" dirty="0" smtClean="0">
                <a:solidFill>
                  <a:schemeClr val="tx1"/>
                </a:solidFill>
                <a:effectLst/>
                <a:latin typeface="+mn-lt"/>
                <a:ea typeface="+mn-ea"/>
                <a:cs typeface="+mn-cs"/>
              </a:rPr>
              <a:t>online community</a:t>
            </a:r>
            <a:r>
              <a:rPr lang="en-GB" sz="1200" kern="1200" dirty="0" smtClean="0">
                <a:solidFill>
                  <a:schemeClr val="tx1"/>
                </a:solidFill>
                <a:effectLst/>
                <a:latin typeface="+mn-lt"/>
                <a:ea typeface="+mn-ea"/>
                <a:cs typeface="+mn-cs"/>
              </a:rPr>
              <a:t> of </a:t>
            </a:r>
            <a:r>
              <a:rPr lang="en-GB" sz="1200" kern="1200" dirty="0" smtClean="0">
                <a:solidFill>
                  <a:schemeClr val="tx1"/>
                </a:solidFill>
                <a:effectLst/>
                <a:latin typeface="OCR A Extended" panose="02010509020102010303" pitchFamily="50" charset="0"/>
                <a:ea typeface="+mn-ea"/>
                <a:cs typeface="+mn-cs"/>
              </a:rPr>
              <a:t>Northern</a:t>
            </a:r>
            <a:r>
              <a:rPr lang="en-GB" sz="1200" kern="1200" dirty="0" smtClean="0">
                <a:solidFill>
                  <a:schemeClr val="tx1"/>
                </a:solidFill>
                <a:effectLst/>
                <a:latin typeface="+mn-lt"/>
                <a:ea typeface="+mn-ea"/>
                <a:cs typeface="+mn-cs"/>
              </a:rPr>
              <a:t> Irish abroad and friends through uplifting website &amp; social media content that inspires pride and passion (and</a:t>
            </a:r>
            <a:r>
              <a:rPr lang="en-GB" sz="1200" kern="1200" baseline="0" dirty="0" smtClean="0">
                <a:solidFill>
                  <a:schemeClr val="tx1"/>
                </a:solidFill>
                <a:effectLst/>
                <a:latin typeface="+mn-lt"/>
                <a:ea typeface="+mn-ea"/>
                <a:cs typeface="+mn-cs"/>
              </a:rPr>
              <a:t> perhaps a touch of nostalgia) about Northern Ireland and </a:t>
            </a:r>
            <a:r>
              <a:rPr lang="en-GB" sz="1200" kern="1200" dirty="0" smtClean="0">
                <a:solidFill>
                  <a:schemeClr val="tx1"/>
                </a:solidFill>
                <a:effectLst/>
                <a:latin typeface="+mn-lt"/>
                <a:ea typeface="+mn-ea"/>
                <a:cs typeface="+mn-cs"/>
              </a:rPr>
              <a:t>:</a:t>
            </a:r>
          </a:p>
          <a:p>
            <a:pPr lvl="0"/>
            <a:endParaRPr lang="en-GB"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2) Developing a </a:t>
            </a:r>
            <a:r>
              <a:rPr lang="en-GB" sz="1200" i="1" kern="1200" dirty="0" smtClean="0">
                <a:solidFill>
                  <a:schemeClr val="tx1"/>
                </a:solidFill>
                <a:effectLst/>
                <a:latin typeface="+mn-lt"/>
                <a:ea typeface="+mn-ea"/>
                <a:cs typeface="+mn-cs"/>
              </a:rPr>
              <a:t>network of diaspora connections:</a:t>
            </a:r>
          </a:p>
          <a:p>
            <a:pPr marL="171450" lvl="0" indent="-171450">
              <a:buFontTx/>
              <a:buChar char="-"/>
            </a:pPr>
            <a:r>
              <a:rPr lang="en-GB" sz="1200" kern="1200" dirty="0" smtClean="0">
                <a:solidFill>
                  <a:schemeClr val="tx1"/>
                </a:solidFill>
                <a:effectLst/>
                <a:latin typeface="+mn-lt"/>
                <a:ea typeface="+mn-ea"/>
                <a:cs typeface="+mn-cs"/>
              </a:rPr>
              <a:t>in key locations and priority sectors to actively work with us to attract opportunities</a:t>
            </a:r>
            <a:r>
              <a:rPr lang="en-GB" sz="1200" kern="1200" baseline="0" dirty="0" smtClean="0">
                <a:solidFill>
                  <a:schemeClr val="tx1"/>
                </a:solidFill>
                <a:effectLst/>
                <a:latin typeface="+mn-lt"/>
                <a:ea typeface="+mn-ea"/>
                <a:cs typeface="+mn-cs"/>
              </a:rPr>
              <a:t> in trade</a:t>
            </a:r>
            <a:r>
              <a:rPr lang="en-GB" sz="1200" kern="1200" dirty="0" smtClean="0">
                <a:solidFill>
                  <a:schemeClr val="tx1"/>
                </a:solidFill>
                <a:effectLst/>
                <a:latin typeface="+mn-lt"/>
                <a:ea typeface="+mn-ea"/>
                <a:cs typeface="+mn-cs"/>
              </a:rPr>
              <a:t>, FDI, education, innovation and business tourism</a:t>
            </a:r>
            <a:r>
              <a:rPr lang="en-GB" sz="1200" kern="1200" baseline="0" dirty="0" smtClean="0">
                <a:solidFill>
                  <a:schemeClr val="tx1"/>
                </a:solidFill>
                <a:effectLst/>
                <a:latin typeface="+mn-lt"/>
                <a:ea typeface="+mn-ea"/>
                <a:cs typeface="+mn-cs"/>
              </a:rPr>
              <a:t> and;</a:t>
            </a:r>
          </a:p>
          <a:p>
            <a:pPr marL="171450" lvl="0" indent="-171450">
              <a:buFontTx/>
              <a:buChar char="-"/>
            </a:pPr>
            <a:r>
              <a:rPr lang="en-GB" sz="1200" kern="1200" baseline="0" dirty="0" smtClean="0">
                <a:solidFill>
                  <a:schemeClr val="tx1"/>
                </a:solidFill>
                <a:effectLst/>
                <a:latin typeface="+mn-lt"/>
                <a:ea typeface="+mn-ea"/>
                <a:cs typeface="+mn-cs"/>
              </a:rPr>
              <a:t>Influencers who </a:t>
            </a:r>
            <a:r>
              <a:rPr lang="en-GB" sz="1200" kern="1200" dirty="0" smtClean="0">
                <a:solidFill>
                  <a:schemeClr val="tx1"/>
                </a:solidFill>
                <a:effectLst/>
                <a:latin typeface="+mn-lt"/>
                <a:ea typeface="+mn-ea"/>
                <a:cs typeface="+mn-cs"/>
              </a:rPr>
              <a:t>can support</a:t>
            </a:r>
            <a:r>
              <a:rPr lang="en-GB" sz="1200" kern="1200" baseline="0" dirty="0" smtClean="0">
                <a:solidFill>
                  <a:schemeClr val="tx1"/>
                </a:solidFill>
                <a:effectLst/>
                <a:latin typeface="+mn-lt"/>
                <a:ea typeface="+mn-ea"/>
                <a:cs typeface="+mn-cs"/>
              </a:rPr>
              <a:t> our efforts to</a:t>
            </a:r>
            <a:r>
              <a:rPr lang="en-GB" sz="1200" kern="1200" dirty="0" smtClean="0">
                <a:solidFill>
                  <a:schemeClr val="tx1"/>
                </a:solidFill>
                <a:effectLst/>
                <a:latin typeface="+mn-lt"/>
                <a:ea typeface="+mn-ea"/>
                <a:cs typeface="+mn-cs"/>
              </a:rPr>
              <a:t> promote Northern</a:t>
            </a:r>
            <a:r>
              <a:rPr lang="en-GB" sz="1200" kern="1200" baseline="0" dirty="0" smtClean="0">
                <a:solidFill>
                  <a:schemeClr val="tx1"/>
                </a:solidFill>
                <a:effectLst/>
                <a:latin typeface="+mn-lt"/>
                <a:ea typeface="+mn-ea"/>
                <a:cs typeface="+mn-cs"/>
              </a:rPr>
              <a:t> Ireland </a:t>
            </a:r>
            <a:r>
              <a:rPr lang="en-GB" sz="1200" kern="1200" dirty="0" smtClean="0">
                <a:solidFill>
                  <a:schemeClr val="tx1"/>
                </a:solidFill>
                <a:effectLst/>
                <a:latin typeface="+mn-lt"/>
                <a:ea typeface="+mn-ea"/>
                <a:cs typeface="+mn-cs"/>
              </a:rPr>
              <a:t>as a great place to live, work, study, invest and do</a:t>
            </a:r>
            <a:r>
              <a:rPr lang="en-GB" sz="1200" kern="1200" baseline="0" dirty="0" smtClean="0">
                <a:solidFill>
                  <a:schemeClr val="tx1"/>
                </a:solidFill>
                <a:effectLst/>
                <a:latin typeface="+mn-lt"/>
                <a:ea typeface="+mn-ea"/>
                <a:cs typeface="+mn-cs"/>
              </a:rPr>
              <a:t> business </a:t>
            </a:r>
            <a:endParaRPr lang="en-GB"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09B35362-AEFD-48B2-A489-DF68C7678EB5}" type="slidenum">
              <a:rPr lang="en-GB" smtClean="0">
                <a:solidFill>
                  <a:prstClr val="black"/>
                </a:solidFill>
              </a:rPr>
              <a:pPr/>
              <a:t>6</a:t>
            </a:fld>
            <a:endParaRPr lang="en-GB">
              <a:solidFill>
                <a:prstClr val="black"/>
              </a:solidFill>
            </a:endParaRPr>
          </a:p>
        </p:txBody>
      </p:sp>
    </p:spTree>
    <p:extLst>
      <p:ext uri="{BB962C8B-B14F-4D97-AF65-F5344CB8AC3E}">
        <p14:creationId xmlns:p14="http://schemas.microsoft.com/office/powerpoint/2010/main" val="39881499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 </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The </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new NI Connections website  and social media channels were launched in November 2018</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Either run demo </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https://youtu.be/wv5_NqNnmYg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or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Explain </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our online approach as follows: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 The NIC online content focusses on key themes of:</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News – success stories and inspirational achievements from Northern Ireland</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Opportunity – showcasing Northern Ireland as a land of opportunity for career, study and enterprise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Connections – spotlighting the accomplishments of our diaspora community</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Experience  - great things to see and do across the region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The tone that pervades our content across all channels is positivity and passion for Northern Ireland and the subtle thread running through each of our stories is the impact that the success of individuals, groups, business and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organisations</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has on the economic prosperity of Northern Ireland. </a:t>
            </a:r>
          </a:p>
          <a:p>
            <a:endParaRPr lang="en-US" dirty="0"/>
          </a:p>
        </p:txBody>
      </p:sp>
      <p:sp>
        <p:nvSpPr>
          <p:cNvPr id="4" name="Slide Number Placeholder 3"/>
          <p:cNvSpPr>
            <a:spLocks noGrp="1"/>
          </p:cNvSpPr>
          <p:nvPr>
            <p:ph type="sldNum" sz="quarter" idx="5"/>
          </p:nvPr>
        </p:nvSpPr>
        <p:spPr/>
        <p:txBody>
          <a:bodyPr/>
          <a:lstStyle/>
          <a:p>
            <a:fld id="{09B35362-AEFD-48B2-A489-DF68C7678EB5}" type="slidenum">
              <a:rPr lang="en-GB" smtClean="0">
                <a:solidFill>
                  <a:prstClr val="black"/>
                </a:solidFill>
              </a:rPr>
              <a:pPr/>
              <a:t>7</a:t>
            </a:fld>
            <a:endParaRPr lang="en-GB">
              <a:solidFill>
                <a:prstClr val="black"/>
              </a:solidFill>
            </a:endParaRPr>
          </a:p>
        </p:txBody>
      </p:sp>
    </p:spTree>
    <p:extLst>
      <p:ext uri="{BB962C8B-B14F-4D97-AF65-F5344CB8AC3E}">
        <p14:creationId xmlns:p14="http://schemas.microsoft.com/office/powerpoint/2010/main" val="15139666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Our first subscriber newsletter issued in February with the next planned for April</a:t>
            </a:r>
          </a:p>
          <a:p>
            <a:endParaRPr lang="en-US" baseline="0" dirty="0" smtClean="0"/>
          </a:p>
        </p:txBody>
      </p:sp>
      <p:sp>
        <p:nvSpPr>
          <p:cNvPr id="4" name="Slide Number Placeholder 3"/>
          <p:cNvSpPr>
            <a:spLocks noGrp="1"/>
          </p:cNvSpPr>
          <p:nvPr>
            <p:ph type="sldNum" sz="quarter" idx="5"/>
          </p:nvPr>
        </p:nvSpPr>
        <p:spPr/>
        <p:txBody>
          <a:bodyPr/>
          <a:lstStyle/>
          <a:p>
            <a:fld id="{09B35362-AEFD-48B2-A489-DF68C7678EB5}" type="slidenum">
              <a:rPr lang="en-GB" smtClean="0">
                <a:solidFill>
                  <a:prstClr val="black"/>
                </a:solidFill>
              </a:rPr>
              <a:pPr/>
              <a:t>8</a:t>
            </a:fld>
            <a:endParaRPr lang="en-GB">
              <a:solidFill>
                <a:prstClr val="black"/>
              </a:solidFill>
            </a:endParaRPr>
          </a:p>
        </p:txBody>
      </p:sp>
    </p:spTree>
    <p:extLst>
      <p:ext uri="{BB962C8B-B14F-4D97-AF65-F5344CB8AC3E}">
        <p14:creationId xmlns:p14="http://schemas.microsoft.com/office/powerpoint/2010/main" val="38558781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In terms of developing our networks, as evidenced today, in many locations  we already benefit from the support of some great diaspora connections who:</a:t>
            </a:r>
            <a:endParaRPr lang="en-GB" sz="1200" dirty="0" smtClean="0">
              <a:solidFill>
                <a:schemeClr val="bg1"/>
              </a:solidFill>
              <a:latin typeface="Northern Ireland"/>
            </a:endParaRPr>
          </a:p>
          <a:p>
            <a:pPr marL="285750" indent="-285750">
              <a:buFont typeface="Arial" panose="020B0604020202020204" pitchFamily="34" charset="0"/>
              <a:buChar char="•"/>
            </a:pPr>
            <a:endParaRPr lang="en-GB" sz="1200" dirty="0" smtClean="0">
              <a:solidFill>
                <a:schemeClr val="bg1"/>
              </a:solidFill>
              <a:latin typeface="Northern Ireland"/>
            </a:endParaRPr>
          </a:p>
          <a:p>
            <a:pPr marL="285750" indent="-285750">
              <a:buFont typeface="Arial" panose="020B0604020202020204" pitchFamily="34" charset="0"/>
              <a:buChar char="•"/>
            </a:pPr>
            <a:endParaRPr lang="en-GB" sz="1200" dirty="0" smtClean="0">
              <a:solidFill>
                <a:schemeClr val="bg1"/>
              </a:solidFill>
              <a:latin typeface="Northern Ireland"/>
            </a:endParaRPr>
          </a:p>
          <a:p>
            <a:pPr marL="285750" indent="-285750">
              <a:buFont typeface="Arial" panose="020B0604020202020204" pitchFamily="34" charset="0"/>
              <a:buChar char="•"/>
            </a:pPr>
            <a:r>
              <a:rPr lang="en-GB" sz="1200" dirty="0" smtClean="0">
                <a:solidFill>
                  <a:schemeClr val="bg1"/>
                </a:solidFill>
                <a:latin typeface="Northern Ireland"/>
              </a:rPr>
              <a:t>Through their own achievement</a:t>
            </a:r>
            <a:r>
              <a:rPr lang="en-GB" sz="1200" baseline="0" dirty="0" smtClean="0">
                <a:solidFill>
                  <a:schemeClr val="bg1"/>
                </a:solidFill>
                <a:latin typeface="Northern Ireland"/>
              </a:rPr>
              <a:t>s are a source of immense pride </a:t>
            </a:r>
          </a:p>
          <a:p>
            <a:pPr marL="0" indent="0">
              <a:buFont typeface="Arial" panose="020B0604020202020204" pitchFamily="34" charset="0"/>
              <a:buNone/>
            </a:pPr>
            <a:endParaRPr lang="en-GB" sz="1200" baseline="0" dirty="0" smtClean="0">
              <a:solidFill>
                <a:schemeClr val="bg1"/>
              </a:solidFill>
              <a:latin typeface="Northern Ireland"/>
            </a:endParaRPr>
          </a:p>
          <a:p>
            <a:pPr marL="0" indent="0">
              <a:buFont typeface="Arial" panose="020B0604020202020204" pitchFamily="34" charset="0"/>
              <a:buNone/>
            </a:pPr>
            <a:r>
              <a:rPr lang="en-GB" sz="1200" baseline="0" dirty="0" smtClean="0">
                <a:solidFill>
                  <a:schemeClr val="bg1"/>
                </a:solidFill>
                <a:latin typeface="Northern Ireland"/>
              </a:rPr>
              <a:t>And are inspired to:</a:t>
            </a:r>
          </a:p>
          <a:p>
            <a:pPr marL="0" indent="0">
              <a:buFont typeface="Arial" panose="020B0604020202020204" pitchFamily="34" charset="0"/>
              <a:buNone/>
            </a:pPr>
            <a:endParaRPr lang="en-GB" sz="1200" dirty="0" smtClean="0">
              <a:solidFill>
                <a:schemeClr val="bg1"/>
              </a:solidFill>
              <a:latin typeface="Northern Ireland"/>
            </a:endParaRPr>
          </a:p>
          <a:p>
            <a:pPr marL="171450" indent="-171450">
              <a:buFont typeface="Arial" panose="020B0604020202020204" pitchFamily="34" charset="0"/>
              <a:buChar char="•"/>
            </a:pPr>
            <a:r>
              <a:rPr lang="en-GB" sz="1200" baseline="0" dirty="0" smtClean="0">
                <a:solidFill>
                  <a:schemeClr val="bg1"/>
                </a:solidFill>
                <a:latin typeface="Northern Ireland"/>
              </a:rPr>
              <a:t> p</a:t>
            </a:r>
            <a:r>
              <a:rPr lang="en-GB" sz="1200" dirty="0" smtClean="0">
                <a:solidFill>
                  <a:schemeClr val="bg1"/>
                </a:solidFill>
                <a:latin typeface="Northern Ireland"/>
              </a:rPr>
              <a:t>assionately </a:t>
            </a:r>
            <a:r>
              <a:rPr lang="en-GB" sz="1200" dirty="0" smtClean="0">
                <a:solidFill>
                  <a:srgbClr val="99CC00"/>
                </a:solidFill>
                <a:latin typeface="Northern Ireland"/>
              </a:rPr>
              <a:t>advocate</a:t>
            </a:r>
            <a:r>
              <a:rPr lang="en-GB" sz="1200" dirty="0" smtClean="0">
                <a:solidFill>
                  <a:schemeClr val="bg1"/>
                </a:solidFill>
                <a:latin typeface="Northern Ireland"/>
              </a:rPr>
              <a:t> for Northern Ireland as a </a:t>
            </a:r>
            <a:r>
              <a:rPr lang="en-GB" sz="1200" dirty="0" smtClean="0">
                <a:solidFill>
                  <a:srgbClr val="99CC00"/>
                </a:solidFill>
                <a:latin typeface="Northern Ireland"/>
              </a:rPr>
              <a:t>compelling location for FDI </a:t>
            </a:r>
          </a:p>
          <a:p>
            <a:endParaRPr lang="en-GB" sz="1200" dirty="0">
              <a:solidFill>
                <a:schemeClr val="bg1"/>
              </a:solidFill>
              <a:latin typeface="Northern Ireland"/>
            </a:endParaRPr>
          </a:p>
          <a:p>
            <a:pPr marL="285750" indent="-285750">
              <a:buFont typeface="Arial" panose="020B0604020202020204" pitchFamily="34" charset="0"/>
              <a:buChar char="•"/>
            </a:pPr>
            <a:r>
              <a:rPr lang="en-GB" sz="1200" dirty="0">
                <a:solidFill>
                  <a:schemeClr val="bg1"/>
                </a:solidFill>
                <a:latin typeface="Northern Ireland"/>
              </a:rPr>
              <a:t>Share their business </a:t>
            </a:r>
            <a:r>
              <a:rPr lang="en-GB" sz="1200" dirty="0">
                <a:solidFill>
                  <a:srgbClr val="99CC00"/>
                </a:solidFill>
                <a:latin typeface="Northern Ireland"/>
              </a:rPr>
              <a:t>acumen</a:t>
            </a:r>
            <a:r>
              <a:rPr lang="en-GB" sz="1200" dirty="0">
                <a:solidFill>
                  <a:schemeClr val="bg1"/>
                </a:solidFill>
                <a:latin typeface="Northern Ireland"/>
              </a:rPr>
              <a:t>, market access insights &amp; sector expertise with </a:t>
            </a:r>
            <a:r>
              <a:rPr lang="en-GB" sz="1200" dirty="0">
                <a:solidFill>
                  <a:srgbClr val="99CC00"/>
                </a:solidFill>
                <a:latin typeface="Northern Ireland"/>
              </a:rPr>
              <a:t>ambitious exporters from NI</a:t>
            </a:r>
          </a:p>
          <a:p>
            <a:pPr marL="285750" indent="-285750">
              <a:buFont typeface="Arial" panose="020B0604020202020204" pitchFamily="34" charset="0"/>
              <a:buChar char="•"/>
            </a:pPr>
            <a:endParaRPr lang="en-GB" sz="1200" dirty="0">
              <a:solidFill>
                <a:schemeClr val="bg1"/>
              </a:solidFill>
              <a:latin typeface="Northern Ireland"/>
            </a:endParaRPr>
          </a:p>
          <a:p>
            <a:pPr marL="285750" indent="-285750">
              <a:buFont typeface="Arial" panose="020B0604020202020204" pitchFamily="34" charset="0"/>
              <a:buChar char="•"/>
            </a:pPr>
            <a:r>
              <a:rPr lang="en-GB" sz="1200" dirty="0">
                <a:solidFill>
                  <a:schemeClr val="bg1"/>
                </a:solidFill>
                <a:latin typeface="Northern Ireland"/>
              </a:rPr>
              <a:t>Are energetic </a:t>
            </a:r>
            <a:r>
              <a:rPr lang="en-GB" sz="1200" dirty="0">
                <a:solidFill>
                  <a:srgbClr val="99CC00"/>
                </a:solidFill>
                <a:latin typeface="Northern Ireland"/>
              </a:rPr>
              <a:t>ambassadors</a:t>
            </a:r>
            <a:r>
              <a:rPr lang="en-GB" sz="1200" dirty="0">
                <a:solidFill>
                  <a:schemeClr val="bg1"/>
                </a:solidFill>
                <a:latin typeface="Northern Ireland"/>
              </a:rPr>
              <a:t> promoting NI as a destination of choice for </a:t>
            </a:r>
            <a:r>
              <a:rPr lang="en-GB" sz="1200" dirty="0">
                <a:solidFill>
                  <a:srgbClr val="99CC00"/>
                </a:solidFill>
                <a:latin typeface="Northern Ireland"/>
              </a:rPr>
              <a:t>national and international conferences</a:t>
            </a:r>
          </a:p>
          <a:p>
            <a:pPr marL="285750" indent="-285750">
              <a:buFont typeface="Arial" panose="020B0604020202020204" pitchFamily="34" charset="0"/>
              <a:buChar char="•"/>
            </a:pPr>
            <a:endParaRPr lang="en-GB" sz="1200" dirty="0">
              <a:solidFill>
                <a:schemeClr val="bg1"/>
              </a:solidFill>
              <a:latin typeface="Northern Ireland"/>
            </a:endParaRPr>
          </a:p>
          <a:p>
            <a:pPr marL="285750" indent="-285750">
              <a:buFont typeface="Arial" panose="020B0604020202020204" pitchFamily="34" charset="0"/>
              <a:buChar char="•"/>
            </a:pPr>
            <a:r>
              <a:rPr lang="en-GB" sz="1200" dirty="0" smtClean="0">
                <a:solidFill>
                  <a:schemeClr val="bg1"/>
                </a:solidFill>
                <a:latin typeface="Northern Ireland"/>
              </a:rPr>
              <a:t>are </a:t>
            </a:r>
            <a:r>
              <a:rPr lang="en-GB" sz="1200" dirty="0">
                <a:solidFill>
                  <a:schemeClr val="bg1"/>
                </a:solidFill>
                <a:latin typeface="Northern Ireland"/>
              </a:rPr>
              <a:t>talented </a:t>
            </a:r>
            <a:r>
              <a:rPr lang="en-GB" sz="1200" dirty="0">
                <a:solidFill>
                  <a:srgbClr val="99CC00"/>
                </a:solidFill>
                <a:latin typeface="Northern Ireland"/>
              </a:rPr>
              <a:t>alumni</a:t>
            </a:r>
            <a:r>
              <a:rPr lang="en-GB" sz="1200" dirty="0">
                <a:solidFill>
                  <a:schemeClr val="bg1"/>
                </a:solidFill>
                <a:latin typeface="Northern Ireland"/>
              </a:rPr>
              <a:t> of our renowned educational institutions – the best </a:t>
            </a:r>
            <a:r>
              <a:rPr lang="en-GB" sz="1200" dirty="0">
                <a:solidFill>
                  <a:srgbClr val="99CC00"/>
                </a:solidFill>
                <a:latin typeface="Northern Ireland"/>
              </a:rPr>
              <a:t>advertisement for the benefits of studying in Northern Ireland</a:t>
            </a:r>
          </a:p>
          <a:p>
            <a:pPr marL="285750" indent="-285750">
              <a:buFont typeface="Arial" panose="020B0604020202020204" pitchFamily="34" charset="0"/>
              <a:buChar char="•"/>
            </a:pPr>
            <a:endParaRPr lang="en-GB" sz="1200" dirty="0">
              <a:solidFill>
                <a:schemeClr val="bg1"/>
              </a:solidFill>
              <a:latin typeface="Northern Ireland"/>
            </a:endParaRPr>
          </a:p>
          <a:p>
            <a:pPr marL="285750" indent="-285750">
              <a:buFont typeface="Arial" panose="020B0604020202020204" pitchFamily="34" charset="0"/>
              <a:buChar char="•"/>
            </a:pPr>
            <a:r>
              <a:rPr lang="en-GB" sz="1200" dirty="0">
                <a:solidFill>
                  <a:schemeClr val="bg1"/>
                </a:solidFill>
                <a:latin typeface="Northern Ireland"/>
              </a:rPr>
              <a:t>Are </a:t>
            </a:r>
            <a:r>
              <a:rPr lang="en-GB" sz="1200" dirty="0">
                <a:solidFill>
                  <a:srgbClr val="99CC00"/>
                </a:solidFill>
                <a:latin typeface="Northern Ireland"/>
              </a:rPr>
              <a:t>accelerating the growth of our thriving industries </a:t>
            </a:r>
            <a:r>
              <a:rPr lang="en-GB" sz="1200" dirty="0">
                <a:solidFill>
                  <a:schemeClr val="bg1"/>
                </a:solidFill>
                <a:latin typeface="Northern Ireland"/>
              </a:rPr>
              <a:t>including tech, financial &amp; professional services by returning home for fantastic </a:t>
            </a:r>
            <a:r>
              <a:rPr lang="en-GB" sz="1200" dirty="0">
                <a:solidFill>
                  <a:srgbClr val="99CC00"/>
                </a:solidFill>
                <a:latin typeface="Northern Ireland"/>
              </a:rPr>
              <a:t>career </a:t>
            </a:r>
            <a:r>
              <a:rPr lang="en-GB" sz="1200" dirty="0" smtClean="0">
                <a:solidFill>
                  <a:srgbClr val="99CC00"/>
                </a:solidFill>
                <a:latin typeface="Northern Ireland"/>
              </a:rPr>
              <a:t>opportunities or encouraging</a:t>
            </a:r>
            <a:r>
              <a:rPr lang="en-GB" sz="1200" baseline="0" dirty="0" smtClean="0">
                <a:solidFill>
                  <a:srgbClr val="99CC00"/>
                </a:solidFill>
                <a:latin typeface="Northern Ireland"/>
              </a:rPr>
              <a:t> others to do so</a:t>
            </a:r>
            <a:endParaRPr lang="en-GB" sz="1200" dirty="0">
              <a:solidFill>
                <a:srgbClr val="99CC00"/>
              </a:solidFill>
              <a:latin typeface="Northern Ireland"/>
            </a:endParaRPr>
          </a:p>
          <a:p>
            <a:pPr marL="285750" indent="-285750">
              <a:buFont typeface="Arial" panose="020B0604020202020204" pitchFamily="34" charset="0"/>
              <a:buChar char="•"/>
            </a:pPr>
            <a:endParaRPr lang="en-GB" sz="1200" dirty="0">
              <a:solidFill>
                <a:schemeClr val="bg1"/>
              </a:solidFill>
              <a:latin typeface="Northern Ireland"/>
            </a:endParaRPr>
          </a:p>
          <a:p>
            <a:pPr marL="285750" indent="-285750">
              <a:buFont typeface="Arial" panose="020B0604020202020204" pitchFamily="34" charset="0"/>
              <a:buChar char="•"/>
            </a:pPr>
            <a:r>
              <a:rPr lang="en-GB" sz="1200" dirty="0">
                <a:solidFill>
                  <a:schemeClr val="bg1"/>
                </a:solidFill>
                <a:latin typeface="Northern Ireland"/>
              </a:rPr>
              <a:t>Are </a:t>
            </a:r>
            <a:r>
              <a:rPr lang="en-GB" sz="1200" dirty="0">
                <a:solidFill>
                  <a:srgbClr val="99CC00"/>
                </a:solidFill>
                <a:latin typeface="Northern Ireland"/>
              </a:rPr>
              <a:t>investing ‘at home’ </a:t>
            </a:r>
            <a:r>
              <a:rPr lang="en-GB" sz="1200" dirty="0">
                <a:solidFill>
                  <a:schemeClr val="bg1"/>
                </a:solidFill>
                <a:latin typeface="Northern Ireland"/>
              </a:rPr>
              <a:t>by establishing new operations and creating quality employment in Northern </a:t>
            </a:r>
            <a:r>
              <a:rPr lang="en-GB" sz="1200" dirty="0" smtClean="0">
                <a:solidFill>
                  <a:schemeClr val="bg1"/>
                </a:solidFill>
                <a:latin typeface="Northern Ireland"/>
              </a:rPr>
              <a:t>Ireland</a:t>
            </a:r>
          </a:p>
          <a:p>
            <a:pPr marL="285750" indent="-285750">
              <a:buFont typeface="Arial" panose="020B0604020202020204" pitchFamily="34" charset="0"/>
              <a:buChar char="•"/>
            </a:pPr>
            <a:endParaRPr lang="en-GB" sz="1200" dirty="0" smtClean="0">
              <a:solidFill>
                <a:schemeClr val="bg1"/>
              </a:solidFill>
              <a:latin typeface="Northern Ireland"/>
            </a:endParaRPr>
          </a:p>
          <a:p>
            <a:pPr marL="0" indent="0">
              <a:buFont typeface="Arial" panose="020B0604020202020204" pitchFamily="34" charset="0"/>
              <a:buNone/>
            </a:pPr>
            <a:endParaRPr lang="en-GB" sz="1200" dirty="0" smtClean="0">
              <a:solidFill>
                <a:schemeClr val="bg1"/>
              </a:solidFill>
              <a:latin typeface="Northern Ireland"/>
            </a:endParaRPr>
          </a:p>
          <a:p>
            <a:pPr marL="0" indent="0">
              <a:buFont typeface="Arial" panose="020B0604020202020204" pitchFamily="34" charset="0"/>
              <a:buNone/>
            </a:pPr>
            <a:r>
              <a:rPr lang="en-GB" sz="1200" dirty="0" smtClean="0">
                <a:solidFill>
                  <a:schemeClr val="bg1"/>
                </a:solidFill>
                <a:latin typeface="Northern Ireland"/>
              </a:rPr>
              <a:t>INSERT</a:t>
            </a:r>
            <a:r>
              <a:rPr lang="en-GB" sz="1200" baseline="0" dirty="0" smtClean="0">
                <a:solidFill>
                  <a:schemeClr val="bg1"/>
                </a:solidFill>
                <a:latin typeface="Northern Ireland"/>
              </a:rPr>
              <a:t> MARKET SPECIFIC EXAMPLES</a:t>
            </a:r>
          </a:p>
          <a:p>
            <a:pPr marL="0" indent="0">
              <a:buFont typeface="Arial" panose="020B0604020202020204" pitchFamily="34" charset="0"/>
              <a:buNone/>
            </a:pPr>
            <a:endParaRPr lang="en-GB" sz="1200" baseline="0" dirty="0" smtClean="0">
              <a:solidFill>
                <a:schemeClr val="bg1"/>
              </a:solidFill>
              <a:latin typeface="Northern Ireland"/>
            </a:endParaRPr>
          </a:p>
          <a:p>
            <a:pPr marL="0" indent="0">
              <a:buFont typeface="Arial" panose="020B0604020202020204" pitchFamily="34" charset="0"/>
              <a:buNone/>
            </a:pPr>
            <a:r>
              <a:rPr lang="en-GB" sz="1200" baseline="0" dirty="0" smtClean="0">
                <a:solidFill>
                  <a:schemeClr val="bg1"/>
                </a:solidFill>
                <a:latin typeface="Northern Ireland"/>
              </a:rPr>
              <a:t>And through NI Connections our objective is to grow these networks and thereby stimulate more of this great activity</a:t>
            </a:r>
            <a:endParaRPr lang="en-GB" sz="1200" dirty="0">
              <a:solidFill>
                <a:schemeClr val="bg1"/>
              </a:solidFill>
              <a:latin typeface="Northern Ireland"/>
            </a:endParaRPr>
          </a:p>
          <a:p>
            <a:endParaRPr lang="en-US" dirty="0"/>
          </a:p>
        </p:txBody>
      </p:sp>
      <p:sp>
        <p:nvSpPr>
          <p:cNvPr id="4" name="Slide Number Placeholder 3"/>
          <p:cNvSpPr>
            <a:spLocks noGrp="1"/>
          </p:cNvSpPr>
          <p:nvPr>
            <p:ph type="sldNum" sz="quarter" idx="5"/>
          </p:nvPr>
        </p:nvSpPr>
        <p:spPr/>
        <p:txBody>
          <a:bodyPr/>
          <a:lstStyle/>
          <a:p>
            <a:fld id="{09B35362-AEFD-48B2-A489-DF68C7678EB5}" type="slidenum">
              <a:rPr lang="en-GB" smtClean="0"/>
              <a:t>9</a:t>
            </a:fld>
            <a:endParaRPr lang="en-GB"/>
          </a:p>
        </p:txBody>
      </p:sp>
    </p:spTree>
    <p:extLst>
      <p:ext uri="{BB962C8B-B14F-4D97-AF65-F5344CB8AC3E}">
        <p14:creationId xmlns:p14="http://schemas.microsoft.com/office/powerpoint/2010/main" val="31396509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Holder 3"/>
          <p:cNvSpPr>
            <a:spLocks noGrp="1"/>
          </p:cNvSpPr>
          <p:nvPr>
            <p:ph type="subTitle" idx="4"/>
          </p:nvPr>
        </p:nvSpPr>
        <p:spPr>
          <a:xfrm>
            <a:off x="1828800" y="3840480"/>
            <a:ext cx="85344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3/11/2019</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2318712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1F3BBC3-6F04-ED4C-A355-4C194EC8A0D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B17EB59E-E3C7-094A-BF48-E8AF4084EAC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593E45C2-7346-3B43-9AED-184B92EA4E5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084C0569-9ECB-5B4E-A28B-C22747A0E6A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56080E4B-F861-524E-89FB-CE4ACC47A4E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D4572B82-0734-E14B-9035-C2E0E7195678}"/>
              </a:ext>
            </a:extLst>
          </p:cNvPr>
          <p:cNvSpPr>
            <a:spLocks noGrp="1"/>
          </p:cNvSpPr>
          <p:nvPr>
            <p:ph type="dt" sz="half" idx="10"/>
          </p:nvPr>
        </p:nvSpPr>
        <p:spPr/>
        <p:txBody>
          <a:bodyPr/>
          <a:lstStyle/>
          <a:p>
            <a:fld id="{E3BADAC3-02C9-9749-928D-9CB106188DCF}" type="datetimeFigureOut">
              <a:rPr lang="en-US" smtClean="0"/>
              <a:t>3/11/2019</a:t>
            </a:fld>
            <a:endParaRPr lang="en-US"/>
          </a:p>
        </p:txBody>
      </p:sp>
      <p:sp>
        <p:nvSpPr>
          <p:cNvPr id="8" name="Footer Placeholder 7">
            <a:extLst>
              <a:ext uri="{FF2B5EF4-FFF2-40B4-BE49-F238E27FC236}">
                <a16:creationId xmlns:a16="http://schemas.microsoft.com/office/drawing/2014/main" xmlns="" id="{475693CC-3EDF-3B4F-AB96-E73E576A1BC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F8BDBF7F-DF61-C541-B8AF-AB23CBCE8A50}"/>
              </a:ext>
            </a:extLst>
          </p:cNvPr>
          <p:cNvSpPr>
            <a:spLocks noGrp="1"/>
          </p:cNvSpPr>
          <p:nvPr>
            <p:ph type="sldNum" sz="quarter" idx="12"/>
          </p:nvPr>
        </p:nvSpPr>
        <p:spPr/>
        <p:txBody>
          <a:bodyPr/>
          <a:lstStyle/>
          <a:p>
            <a:fld id="{616D3F8C-35A8-E748-9F32-2F0777B1A883}" type="slidenum">
              <a:rPr lang="en-US" smtClean="0"/>
              <a:t>‹#›</a:t>
            </a:fld>
            <a:endParaRPr lang="en-US"/>
          </a:p>
        </p:txBody>
      </p:sp>
    </p:spTree>
    <p:extLst>
      <p:ext uri="{BB962C8B-B14F-4D97-AF65-F5344CB8AC3E}">
        <p14:creationId xmlns:p14="http://schemas.microsoft.com/office/powerpoint/2010/main" val="29735175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02944BF-0EF4-7D4A-A2FD-D932EF58FDA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CFF1078A-71EC-114C-8EA4-1C77EE96FE7D}"/>
              </a:ext>
            </a:extLst>
          </p:cNvPr>
          <p:cNvSpPr>
            <a:spLocks noGrp="1"/>
          </p:cNvSpPr>
          <p:nvPr>
            <p:ph type="dt" sz="half" idx="10"/>
          </p:nvPr>
        </p:nvSpPr>
        <p:spPr/>
        <p:txBody>
          <a:bodyPr/>
          <a:lstStyle/>
          <a:p>
            <a:fld id="{E3BADAC3-02C9-9749-928D-9CB106188DCF}" type="datetimeFigureOut">
              <a:rPr lang="en-US" smtClean="0"/>
              <a:t>3/11/2019</a:t>
            </a:fld>
            <a:endParaRPr lang="en-US"/>
          </a:p>
        </p:txBody>
      </p:sp>
      <p:sp>
        <p:nvSpPr>
          <p:cNvPr id="4" name="Footer Placeholder 3">
            <a:extLst>
              <a:ext uri="{FF2B5EF4-FFF2-40B4-BE49-F238E27FC236}">
                <a16:creationId xmlns:a16="http://schemas.microsoft.com/office/drawing/2014/main" xmlns="" id="{A92FAB71-6441-C949-A8A3-B7CE1FD73D2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885219A7-038E-754B-8266-77A749068C46}"/>
              </a:ext>
            </a:extLst>
          </p:cNvPr>
          <p:cNvSpPr>
            <a:spLocks noGrp="1"/>
          </p:cNvSpPr>
          <p:nvPr>
            <p:ph type="sldNum" sz="quarter" idx="12"/>
          </p:nvPr>
        </p:nvSpPr>
        <p:spPr/>
        <p:txBody>
          <a:bodyPr/>
          <a:lstStyle/>
          <a:p>
            <a:fld id="{616D3F8C-35A8-E748-9F32-2F0777B1A883}" type="slidenum">
              <a:rPr lang="en-US" smtClean="0"/>
              <a:t>‹#›</a:t>
            </a:fld>
            <a:endParaRPr lang="en-US"/>
          </a:p>
        </p:txBody>
      </p:sp>
    </p:spTree>
    <p:extLst>
      <p:ext uri="{BB962C8B-B14F-4D97-AF65-F5344CB8AC3E}">
        <p14:creationId xmlns:p14="http://schemas.microsoft.com/office/powerpoint/2010/main" val="3182619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C65B68C1-E22A-9D46-B473-30A32924265B}"/>
              </a:ext>
            </a:extLst>
          </p:cNvPr>
          <p:cNvSpPr>
            <a:spLocks noGrp="1"/>
          </p:cNvSpPr>
          <p:nvPr>
            <p:ph type="dt" sz="half" idx="10"/>
          </p:nvPr>
        </p:nvSpPr>
        <p:spPr/>
        <p:txBody>
          <a:bodyPr/>
          <a:lstStyle/>
          <a:p>
            <a:fld id="{E3BADAC3-02C9-9749-928D-9CB106188DCF}" type="datetimeFigureOut">
              <a:rPr lang="en-US" smtClean="0"/>
              <a:t>3/11/2019</a:t>
            </a:fld>
            <a:endParaRPr lang="en-US"/>
          </a:p>
        </p:txBody>
      </p:sp>
      <p:sp>
        <p:nvSpPr>
          <p:cNvPr id="3" name="Footer Placeholder 2">
            <a:extLst>
              <a:ext uri="{FF2B5EF4-FFF2-40B4-BE49-F238E27FC236}">
                <a16:creationId xmlns:a16="http://schemas.microsoft.com/office/drawing/2014/main" xmlns="" id="{EF1BA0CD-2DAA-D64A-A9BD-317FC4530FB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6A328039-2615-A24D-980B-96C0526C393F}"/>
              </a:ext>
            </a:extLst>
          </p:cNvPr>
          <p:cNvSpPr>
            <a:spLocks noGrp="1"/>
          </p:cNvSpPr>
          <p:nvPr>
            <p:ph type="sldNum" sz="quarter" idx="12"/>
          </p:nvPr>
        </p:nvSpPr>
        <p:spPr/>
        <p:txBody>
          <a:bodyPr/>
          <a:lstStyle/>
          <a:p>
            <a:fld id="{616D3F8C-35A8-E748-9F32-2F0777B1A883}" type="slidenum">
              <a:rPr lang="en-US" smtClean="0"/>
              <a:t>‹#›</a:t>
            </a:fld>
            <a:endParaRPr lang="en-US"/>
          </a:p>
        </p:txBody>
      </p:sp>
    </p:spTree>
    <p:extLst>
      <p:ext uri="{BB962C8B-B14F-4D97-AF65-F5344CB8AC3E}">
        <p14:creationId xmlns:p14="http://schemas.microsoft.com/office/powerpoint/2010/main" val="10197735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87574B6-921D-DE47-B64B-08EEBD5E99E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BB9B80E4-4B1F-CF42-A6C1-4B29430A7E5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759E6F7C-0D31-CB4A-AED9-C0AC23913F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F18A43D6-FEE4-4B4A-91E3-488D3B6E4906}"/>
              </a:ext>
            </a:extLst>
          </p:cNvPr>
          <p:cNvSpPr>
            <a:spLocks noGrp="1"/>
          </p:cNvSpPr>
          <p:nvPr>
            <p:ph type="dt" sz="half" idx="10"/>
          </p:nvPr>
        </p:nvSpPr>
        <p:spPr/>
        <p:txBody>
          <a:bodyPr/>
          <a:lstStyle/>
          <a:p>
            <a:fld id="{E3BADAC3-02C9-9749-928D-9CB106188DCF}" type="datetimeFigureOut">
              <a:rPr lang="en-US" smtClean="0"/>
              <a:t>3/11/2019</a:t>
            </a:fld>
            <a:endParaRPr lang="en-US"/>
          </a:p>
        </p:txBody>
      </p:sp>
      <p:sp>
        <p:nvSpPr>
          <p:cNvPr id="6" name="Footer Placeholder 5">
            <a:extLst>
              <a:ext uri="{FF2B5EF4-FFF2-40B4-BE49-F238E27FC236}">
                <a16:creationId xmlns:a16="http://schemas.microsoft.com/office/drawing/2014/main" xmlns="" id="{90A193EC-B892-D64B-9FCF-59B00ED68E2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37B45F36-CB41-424B-B256-3C1B849D178C}"/>
              </a:ext>
            </a:extLst>
          </p:cNvPr>
          <p:cNvSpPr>
            <a:spLocks noGrp="1"/>
          </p:cNvSpPr>
          <p:nvPr>
            <p:ph type="sldNum" sz="quarter" idx="12"/>
          </p:nvPr>
        </p:nvSpPr>
        <p:spPr/>
        <p:txBody>
          <a:bodyPr/>
          <a:lstStyle/>
          <a:p>
            <a:fld id="{616D3F8C-35A8-E748-9F32-2F0777B1A883}" type="slidenum">
              <a:rPr lang="en-US" smtClean="0"/>
              <a:t>‹#›</a:t>
            </a:fld>
            <a:endParaRPr lang="en-US"/>
          </a:p>
        </p:txBody>
      </p:sp>
    </p:spTree>
    <p:extLst>
      <p:ext uri="{BB962C8B-B14F-4D97-AF65-F5344CB8AC3E}">
        <p14:creationId xmlns:p14="http://schemas.microsoft.com/office/powerpoint/2010/main" val="30708743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115897B-DF89-5048-A10C-817E725264C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AEB68086-D561-FB4F-B546-DCDBD9F82CF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34986A9F-E8DD-A742-9A1A-BD1905C3D8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473EBBB7-C327-814D-B9C1-A656ABEDDF04}"/>
              </a:ext>
            </a:extLst>
          </p:cNvPr>
          <p:cNvSpPr>
            <a:spLocks noGrp="1"/>
          </p:cNvSpPr>
          <p:nvPr>
            <p:ph type="dt" sz="half" idx="10"/>
          </p:nvPr>
        </p:nvSpPr>
        <p:spPr/>
        <p:txBody>
          <a:bodyPr/>
          <a:lstStyle/>
          <a:p>
            <a:fld id="{E3BADAC3-02C9-9749-928D-9CB106188DCF}" type="datetimeFigureOut">
              <a:rPr lang="en-US" smtClean="0"/>
              <a:t>3/11/2019</a:t>
            </a:fld>
            <a:endParaRPr lang="en-US"/>
          </a:p>
        </p:txBody>
      </p:sp>
      <p:sp>
        <p:nvSpPr>
          <p:cNvPr id="6" name="Footer Placeholder 5">
            <a:extLst>
              <a:ext uri="{FF2B5EF4-FFF2-40B4-BE49-F238E27FC236}">
                <a16:creationId xmlns:a16="http://schemas.microsoft.com/office/drawing/2014/main" xmlns="" id="{DB769C6D-23C4-6544-AAE2-B4739D0336C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F4F90861-5029-0F4E-A46D-E3E29402CD24}"/>
              </a:ext>
            </a:extLst>
          </p:cNvPr>
          <p:cNvSpPr>
            <a:spLocks noGrp="1"/>
          </p:cNvSpPr>
          <p:nvPr>
            <p:ph type="sldNum" sz="quarter" idx="12"/>
          </p:nvPr>
        </p:nvSpPr>
        <p:spPr/>
        <p:txBody>
          <a:bodyPr/>
          <a:lstStyle/>
          <a:p>
            <a:fld id="{616D3F8C-35A8-E748-9F32-2F0777B1A883}" type="slidenum">
              <a:rPr lang="en-US" smtClean="0"/>
              <a:t>‹#›</a:t>
            </a:fld>
            <a:endParaRPr lang="en-US"/>
          </a:p>
        </p:txBody>
      </p:sp>
    </p:spTree>
    <p:extLst>
      <p:ext uri="{BB962C8B-B14F-4D97-AF65-F5344CB8AC3E}">
        <p14:creationId xmlns:p14="http://schemas.microsoft.com/office/powerpoint/2010/main" val="9761288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5FA24FA-3019-2841-B0B6-A5284D3028E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FF4156CE-5976-C142-AFBD-5F0E37B97A6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607A819-3FD3-DD42-9EBC-F5D3A6EA4B8A}"/>
              </a:ext>
            </a:extLst>
          </p:cNvPr>
          <p:cNvSpPr>
            <a:spLocks noGrp="1"/>
          </p:cNvSpPr>
          <p:nvPr>
            <p:ph type="dt" sz="half" idx="10"/>
          </p:nvPr>
        </p:nvSpPr>
        <p:spPr/>
        <p:txBody>
          <a:bodyPr/>
          <a:lstStyle/>
          <a:p>
            <a:fld id="{E3BADAC3-02C9-9749-928D-9CB106188DCF}" type="datetimeFigureOut">
              <a:rPr lang="en-US" smtClean="0"/>
              <a:t>3/11/2019</a:t>
            </a:fld>
            <a:endParaRPr lang="en-US"/>
          </a:p>
        </p:txBody>
      </p:sp>
      <p:sp>
        <p:nvSpPr>
          <p:cNvPr id="5" name="Footer Placeholder 4">
            <a:extLst>
              <a:ext uri="{FF2B5EF4-FFF2-40B4-BE49-F238E27FC236}">
                <a16:creationId xmlns:a16="http://schemas.microsoft.com/office/drawing/2014/main" xmlns="" id="{76DACA9C-1619-444D-8B9B-4CF869A4A2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125BA38F-EBA8-C146-AF43-237911FDCC3A}"/>
              </a:ext>
            </a:extLst>
          </p:cNvPr>
          <p:cNvSpPr>
            <a:spLocks noGrp="1"/>
          </p:cNvSpPr>
          <p:nvPr>
            <p:ph type="sldNum" sz="quarter" idx="12"/>
          </p:nvPr>
        </p:nvSpPr>
        <p:spPr/>
        <p:txBody>
          <a:bodyPr/>
          <a:lstStyle/>
          <a:p>
            <a:fld id="{616D3F8C-35A8-E748-9F32-2F0777B1A883}" type="slidenum">
              <a:rPr lang="en-US" smtClean="0"/>
              <a:t>‹#›</a:t>
            </a:fld>
            <a:endParaRPr lang="en-US"/>
          </a:p>
        </p:txBody>
      </p:sp>
    </p:spTree>
    <p:extLst>
      <p:ext uri="{BB962C8B-B14F-4D97-AF65-F5344CB8AC3E}">
        <p14:creationId xmlns:p14="http://schemas.microsoft.com/office/powerpoint/2010/main" val="26636521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39B14811-7194-7046-BA1E-8C3702E7B50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BEA7B7B2-C367-4F41-BA9E-C618706DEDB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46287C04-F585-B44B-AEBD-1CADD49D063E}"/>
              </a:ext>
            </a:extLst>
          </p:cNvPr>
          <p:cNvSpPr>
            <a:spLocks noGrp="1"/>
          </p:cNvSpPr>
          <p:nvPr>
            <p:ph type="dt" sz="half" idx="10"/>
          </p:nvPr>
        </p:nvSpPr>
        <p:spPr/>
        <p:txBody>
          <a:bodyPr/>
          <a:lstStyle/>
          <a:p>
            <a:fld id="{E3BADAC3-02C9-9749-928D-9CB106188DCF}" type="datetimeFigureOut">
              <a:rPr lang="en-US" smtClean="0"/>
              <a:t>3/11/2019</a:t>
            </a:fld>
            <a:endParaRPr lang="en-US"/>
          </a:p>
        </p:txBody>
      </p:sp>
      <p:sp>
        <p:nvSpPr>
          <p:cNvPr id="5" name="Footer Placeholder 4">
            <a:extLst>
              <a:ext uri="{FF2B5EF4-FFF2-40B4-BE49-F238E27FC236}">
                <a16:creationId xmlns:a16="http://schemas.microsoft.com/office/drawing/2014/main" xmlns="" id="{E23C9C77-3BB5-C64F-9F77-079DB800EB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2950AE6B-6AA5-1A40-98FE-5373F1D0465A}"/>
              </a:ext>
            </a:extLst>
          </p:cNvPr>
          <p:cNvSpPr>
            <a:spLocks noGrp="1"/>
          </p:cNvSpPr>
          <p:nvPr>
            <p:ph type="sldNum" sz="quarter" idx="12"/>
          </p:nvPr>
        </p:nvSpPr>
        <p:spPr/>
        <p:txBody>
          <a:bodyPr/>
          <a:lstStyle/>
          <a:p>
            <a:fld id="{616D3F8C-35A8-E748-9F32-2F0777B1A883}" type="slidenum">
              <a:rPr lang="en-US" smtClean="0"/>
              <a:t>‹#›</a:t>
            </a:fld>
            <a:endParaRPr lang="en-US"/>
          </a:p>
        </p:txBody>
      </p:sp>
    </p:spTree>
    <p:extLst>
      <p:ext uri="{BB962C8B-B14F-4D97-AF65-F5344CB8AC3E}">
        <p14:creationId xmlns:p14="http://schemas.microsoft.com/office/powerpoint/2010/main" val="3877893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12192000" cy="6858000"/>
          </a:xfrm>
          <a:custGeom>
            <a:avLst/>
            <a:gdLst/>
            <a:ahLst/>
            <a:cxnLst/>
            <a:rect l="l" t="t" r="r" b="b"/>
            <a:pathLst>
              <a:path w="17348200" h="9753600">
                <a:moveTo>
                  <a:pt x="0" y="9753600"/>
                </a:moveTo>
                <a:lnTo>
                  <a:pt x="17348200" y="9753600"/>
                </a:lnTo>
                <a:lnTo>
                  <a:pt x="17348200" y="0"/>
                </a:lnTo>
                <a:lnTo>
                  <a:pt x="0" y="0"/>
                </a:lnTo>
                <a:lnTo>
                  <a:pt x="0" y="9753600"/>
                </a:lnTo>
                <a:close/>
              </a:path>
            </a:pathLst>
          </a:custGeom>
          <a:solidFill>
            <a:srgbClr val="142E45"/>
          </a:solidFill>
        </p:spPr>
        <p:txBody>
          <a:bodyPr wrap="square" lIns="0" tIns="0" rIns="0" bIns="0" rtlCol="0"/>
          <a:lstStyle/>
          <a:p>
            <a:endParaRPr sz="1265">
              <a:solidFill>
                <a:prstClr val="black"/>
              </a:solidFill>
            </a:endParaRPr>
          </a:p>
        </p:txBody>
      </p:sp>
      <p:sp>
        <p:nvSpPr>
          <p:cNvPr id="17" name="bk object 17"/>
          <p:cNvSpPr/>
          <p:nvPr/>
        </p:nvSpPr>
        <p:spPr>
          <a:xfrm>
            <a:off x="10363863" y="6026111"/>
            <a:ext cx="1211377" cy="359044"/>
          </a:xfrm>
          <a:prstGeom prst="rect">
            <a:avLst/>
          </a:prstGeom>
          <a:blipFill>
            <a:blip r:embed="rId2" cstate="print"/>
            <a:stretch>
              <a:fillRect/>
            </a:stretch>
          </a:blipFill>
        </p:spPr>
        <p:txBody>
          <a:bodyPr wrap="square" lIns="0" tIns="0" rIns="0" bIns="0" rtlCol="0"/>
          <a:lstStyle/>
          <a:p>
            <a:endParaRPr sz="1265">
              <a:solidFill>
                <a:prstClr val="black"/>
              </a:solidFill>
            </a:endParaRPr>
          </a:p>
        </p:txBody>
      </p:sp>
      <p:sp>
        <p:nvSpPr>
          <p:cNvPr id="18" name="bk object 18"/>
          <p:cNvSpPr/>
          <p:nvPr/>
        </p:nvSpPr>
        <p:spPr>
          <a:xfrm>
            <a:off x="11287957" y="6035884"/>
            <a:ext cx="56676" cy="152698"/>
          </a:xfrm>
          <a:custGeom>
            <a:avLst/>
            <a:gdLst/>
            <a:ahLst/>
            <a:cxnLst/>
            <a:rect l="l" t="t" r="r" b="b"/>
            <a:pathLst>
              <a:path w="80644" h="217170">
                <a:moveTo>
                  <a:pt x="355" y="0"/>
                </a:moveTo>
                <a:lnTo>
                  <a:pt x="370" y="25298"/>
                </a:lnTo>
                <a:lnTo>
                  <a:pt x="647" y="25831"/>
                </a:lnTo>
                <a:lnTo>
                  <a:pt x="4000" y="26847"/>
                </a:lnTo>
                <a:lnTo>
                  <a:pt x="20065" y="31241"/>
                </a:lnTo>
                <a:lnTo>
                  <a:pt x="19811" y="185254"/>
                </a:lnTo>
                <a:lnTo>
                  <a:pt x="3733" y="189585"/>
                </a:lnTo>
                <a:lnTo>
                  <a:pt x="723" y="190601"/>
                </a:lnTo>
                <a:lnTo>
                  <a:pt x="38" y="191604"/>
                </a:lnTo>
                <a:lnTo>
                  <a:pt x="0" y="216433"/>
                </a:lnTo>
                <a:lnTo>
                  <a:pt x="79768" y="216560"/>
                </a:lnTo>
                <a:lnTo>
                  <a:pt x="79729" y="191604"/>
                </a:lnTo>
                <a:lnTo>
                  <a:pt x="79133" y="190728"/>
                </a:lnTo>
                <a:lnTo>
                  <a:pt x="76111" y="189699"/>
                </a:lnTo>
                <a:lnTo>
                  <a:pt x="60045" y="185318"/>
                </a:lnTo>
                <a:lnTo>
                  <a:pt x="60286" y="31292"/>
                </a:lnTo>
                <a:lnTo>
                  <a:pt x="76377" y="26962"/>
                </a:lnTo>
                <a:lnTo>
                  <a:pt x="79400" y="25971"/>
                </a:lnTo>
                <a:lnTo>
                  <a:pt x="80073" y="25298"/>
                </a:lnTo>
                <a:lnTo>
                  <a:pt x="80111" y="139"/>
                </a:lnTo>
                <a:lnTo>
                  <a:pt x="355" y="0"/>
                </a:lnTo>
                <a:close/>
              </a:path>
            </a:pathLst>
          </a:custGeom>
          <a:solidFill>
            <a:srgbClr val="FFFFFF"/>
          </a:solidFill>
        </p:spPr>
        <p:txBody>
          <a:bodyPr wrap="square" lIns="0" tIns="0" rIns="0" bIns="0" rtlCol="0"/>
          <a:lstStyle/>
          <a:p>
            <a:endParaRPr sz="1265">
              <a:solidFill>
                <a:prstClr val="black"/>
              </a:solidFill>
            </a:endParaRPr>
          </a:p>
        </p:txBody>
      </p:sp>
      <p:sp>
        <p:nvSpPr>
          <p:cNvPr id="19" name="bk object 19"/>
          <p:cNvSpPr/>
          <p:nvPr/>
        </p:nvSpPr>
        <p:spPr>
          <a:xfrm>
            <a:off x="11354127" y="6069140"/>
            <a:ext cx="79881" cy="119211"/>
          </a:xfrm>
          <a:custGeom>
            <a:avLst/>
            <a:gdLst/>
            <a:ahLst/>
            <a:cxnLst/>
            <a:rect l="l" t="t" r="r" b="b"/>
            <a:pathLst>
              <a:path w="113665" h="169545">
                <a:moveTo>
                  <a:pt x="1269" y="3517"/>
                </a:moveTo>
                <a:lnTo>
                  <a:pt x="1231" y="27698"/>
                </a:lnTo>
                <a:lnTo>
                  <a:pt x="2247" y="28359"/>
                </a:lnTo>
                <a:lnTo>
                  <a:pt x="4927" y="29375"/>
                </a:lnTo>
                <a:lnTo>
                  <a:pt x="20675" y="34759"/>
                </a:lnTo>
                <a:lnTo>
                  <a:pt x="20497" y="139458"/>
                </a:lnTo>
                <a:lnTo>
                  <a:pt x="3733" y="144462"/>
                </a:lnTo>
                <a:lnTo>
                  <a:pt x="723" y="145453"/>
                </a:lnTo>
                <a:lnTo>
                  <a:pt x="38" y="146812"/>
                </a:lnTo>
                <a:lnTo>
                  <a:pt x="0" y="169291"/>
                </a:lnTo>
                <a:lnTo>
                  <a:pt x="93167" y="169443"/>
                </a:lnTo>
                <a:lnTo>
                  <a:pt x="93205" y="140931"/>
                </a:lnTo>
                <a:lnTo>
                  <a:pt x="92532" y="139915"/>
                </a:lnTo>
                <a:lnTo>
                  <a:pt x="59702" y="139865"/>
                </a:lnTo>
                <a:lnTo>
                  <a:pt x="59791" y="81800"/>
                </a:lnTo>
                <a:lnTo>
                  <a:pt x="73105" y="42006"/>
                </a:lnTo>
                <a:lnTo>
                  <a:pt x="99415" y="37236"/>
                </a:lnTo>
                <a:lnTo>
                  <a:pt x="113131" y="37236"/>
                </a:lnTo>
                <a:lnTo>
                  <a:pt x="113160" y="22402"/>
                </a:lnTo>
                <a:lnTo>
                  <a:pt x="56540" y="22402"/>
                </a:lnTo>
                <a:lnTo>
                  <a:pt x="51536" y="7632"/>
                </a:lnTo>
                <a:lnTo>
                  <a:pt x="50545" y="4622"/>
                </a:lnTo>
                <a:lnTo>
                  <a:pt x="48869" y="3606"/>
                </a:lnTo>
                <a:lnTo>
                  <a:pt x="1269" y="3517"/>
                </a:lnTo>
                <a:close/>
              </a:path>
              <a:path w="113665" h="169545">
                <a:moveTo>
                  <a:pt x="113131" y="37236"/>
                </a:moveTo>
                <a:lnTo>
                  <a:pt x="99415" y="37236"/>
                </a:lnTo>
                <a:lnTo>
                  <a:pt x="113131" y="37274"/>
                </a:lnTo>
                <a:close/>
              </a:path>
              <a:path w="113665" h="169545">
                <a:moveTo>
                  <a:pt x="100139" y="0"/>
                </a:moveTo>
                <a:lnTo>
                  <a:pt x="96113" y="0"/>
                </a:lnTo>
                <a:lnTo>
                  <a:pt x="84468" y="1505"/>
                </a:lnTo>
                <a:lnTo>
                  <a:pt x="73821" y="5910"/>
                </a:lnTo>
                <a:lnTo>
                  <a:pt x="64427" y="12960"/>
                </a:lnTo>
                <a:lnTo>
                  <a:pt x="56540" y="22402"/>
                </a:lnTo>
                <a:lnTo>
                  <a:pt x="113160" y="22402"/>
                </a:lnTo>
                <a:lnTo>
                  <a:pt x="113124" y="4622"/>
                </a:lnTo>
                <a:lnTo>
                  <a:pt x="111861" y="3035"/>
                </a:lnTo>
                <a:lnTo>
                  <a:pt x="108165" y="1689"/>
                </a:lnTo>
                <a:lnTo>
                  <a:pt x="105498" y="685"/>
                </a:lnTo>
                <a:lnTo>
                  <a:pt x="100139" y="0"/>
                </a:lnTo>
                <a:close/>
              </a:path>
            </a:pathLst>
          </a:custGeom>
          <a:solidFill>
            <a:srgbClr val="FFFFFF"/>
          </a:solidFill>
        </p:spPr>
        <p:txBody>
          <a:bodyPr wrap="square" lIns="0" tIns="0" rIns="0" bIns="0" rtlCol="0"/>
          <a:lstStyle/>
          <a:p>
            <a:endParaRPr sz="1265">
              <a:solidFill>
                <a:prstClr val="black"/>
              </a:solidFill>
            </a:endParaRPr>
          </a:p>
        </p:txBody>
      </p:sp>
      <p:sp>
        <p:nvSpPr>
          <p:cNvPr id="20" name="bk object 20"/>
          <p:cNvSpPr/>
          <p:nvPr/>
        </p:nvSpPr>
        <p:spPr>
          <a:xfrm>
            <a:off x="11441266" y="6021781"/>
            <a:ext cx="55783" cy="166985"/>
          </a:xfrm>
          <a:custGeom>
            <a:avLst/>
            <a:gdLst/>
            <a:ahLst/>
            <a:cxnLst/>
            <a:rect l="l" t="t" r="r" b="b"/>
            <a:pathLst>
              <a:path w="79375" h="237490">
                <a:moveTo>
                  <a:pt x="39255" y="0"/>
                </a:moveTo>
                <a:lnTo>
                  <a:pt x="28097" y="1484"/>
                </a:lnTo>
                <a:lnTo>
                  <a:pt x="20859" y="5930"/>
                </a:lnTo>
                <a:lnTo>
                  <a:pt x="16945" y="13273"/>
                </a:lnTo>
                <a:lnTo>
                  <a:pt x="15760" y="23444"/>
                </a:lnTo>
                <a:lnTo>
                  <a:pt x="16907" y="33634"/>
                </a:lnTo>
                <a:lnTo>
                  <a:pt x="20797" y="40997"/>
                </a:lnTo>
                <a:lnTo>
                  <a:pt x="28024" y="45466"/>
                </a:lnTo>
                <a:lnTo>
                  <a:pt x="39179" y="46977"/>
                </a:lnTo>
                <a:lnTo>
                  <a:pt x="50342" y="45499"/>
                </a:lnTo>
                <a:lnTo>
                  <a:pt x="57580" y="41054"/>
                </a:lnTo>
                <a:lnTo>
                  <a:pt x="61491" y="33705"/>
                </a:lnTo>
                <a:lnTo>
                  <a:pt x="62674" y="23520"/>
                </a:lnTo>
                <a:lnTo>
                  <a:pt x="61515" y="13340"/>
                </a:lnTo>
                <a:lnTo>
                  <a:pt x="57623" y="5988"/>
                </a:lnTo>
                <a:lnTo>
                  <a:pt x="50401" y="1521"/>
                </a:lnTo>
                <a:lnTo>
                  <a:pt x="39255" y="0"/>
                </a:lnTo>
                <a:close/>
              </a:path>
              <a:path w="79375" h="237490">
                <a:moveTo>
                  <a:pt x="1282" y="71081"/>
                </a:moveTo>
                <a:lnTo>
                  <a:pt x="1244" y="95237"/>
                </a:lnTo>
                <a:lnTo>
                  <a:pt x="2247" y="95923"/>
                </a:lnTo>
                <a:lnTo>
                  <a:pt x="4914" y="96926"/>
                </a:lnTo>
                <a:lnTo>
                  <a:pt x="20662" y="102323"/>
                </a:lnTo>
                <a:lnTo>
                  <a:pt x="20485" y="206997"/>
                </a:lnTo>
                <a:lnTo>
                  <a:pt x="3733" y="212013"/>
                </a:lnTo>
                <a:lnTo>
                  <a:pt x="711" y="213017"/>
                </a:lnTo>
                <a:lnTo>
                  <a:pt x="38" y="214363"/>
                </a:lnTo>
                <a:lnTo>
                  <a:pt x="0" y="236855"/>
                </a:lnTo>
                <a:lnTo>
                  <a:pt x="78740" y="236969"/>
                </a:lnTo>
                <a:lnTo>
                  <a:pt x="78790" y="208445"/>
                </a:lnTo>
                <a:lnTo>
                  <a:pt x="77787" y="207441"/>
                </a:lnTo>
                <a:lnTo>
                  <a:pt x="59690" y="207403"/>
                </a:lnTo>
                <a:lnTo>
                  <a:pt x="59905" y="72186"/>
                </a:lnTo>
                <a:lnTo>
                  <a:pt x="58902" y="71170"/>
                </a:lnTo>
                <a:lnTo>
                  <a:pt x="1282" y="71081"/>
                </a:lnTo>
                <a:close/>
              </a:path>
            </a:pathLst>
          </a:custGeom>
          <a:solidFill>
            <a:srgbClr val="FFFFFF"/>
          </a:solidFill>
        </p:spPr>
        <p:txBody>
          <a:bodyPr wrap="square" lIns="0" tIns="0" rIns="0" bIns="0" rtlCol="0"/>
          <a:lstStyle/>
          <a:p>
            <a:endParaRPr sz="1265">
              <a:solidFill>
                <a:prstClr val="black"/>
              </a:solidFill>
            </a:endParaRPr>
          </a:p>
        </p:txBody>
      </p:sp>
      <p:sp>
        <p:nvSpPr>
          <p:cNvPr id="21" name="bk object 21"/>
          <p:cNvSpPr/>
          <p:nvPr/>
        </p:nvSpPr>
        <p:spPr>
          <a:xfrm>
            <a:off x="11506635" y="6069344"/>
            <a:ext cx="94162" cy="121890"/>
          </a:xfrm>
          <a:custGeom>
            <a:avLst/>
            <a:gdLst/>
            <a:ahLst/>
            <a:cxnLst/>
            <a:rect l="l" t="t" r="r" b="b"/>
            <a:pathLst>
              <a:path w="133984" h="173354">
                <a:moveTo>
                  <a:pt x="2565" y="119367"/>
                </a:moveTo>
                <a:lnTo>
                  <a:pt x="2489" y="162979"/>
                </a:lnTo>
                <a:lnTo>
                  <a:pt x="47957" y="172588"/>
                </a:lnTo>
                <a:lnTo>
                  <a:pt x="63131" y="173139"/>
                </a:lnTo>
                <a:lnTo>
                  <a:pt x="81776" y="172270"/>
                </a:lnTo>
                <a:lnTo>
                  <a:pt x="119456" y="158140"/>
                </a:lnTo>
                <a:lnTo>
                  <a:pt x="130106" y="142951"/>
                </a:lnTo>
                <a:lnTo>
                  <a:pt x="63182" y="142951"/>
                </a:lnTo>
                <a:lnTo>
                  <a:pt x="56126" y="142802"/>
                </a:lnTo>
                <a:lnTo>
                  <a:pt x="49228" y="142374"/>
                </a:lnTo>
                <a:lnTo>
                  <a:pt x="42772" y="141634"/>
                </a:lnTo>
                <a:lnTo>
                  <a:pt x="37045" y="140550"/>
                </a:lnTo>
                <a:lnTo>
                  <a:pt x="32384" y="123761"/>
                </a:lnTo>
                <a:lnTo>
                  <a:pt x="31394" y="120408"/>
                </a:lnTo>
                <a:lnTo>
                  <a:pt x="29692" y="119405"/>
                </a:lnTo>
                <a:lnTo>
                  <a:pt x="2565" y="119367"/>
                </a:lnTo>
                <a:close/>
              </a:path>
              <a:path w="133984" h="173354">
                <a:moveTo>
                  <a:pt x="68757" y="0"/>
                </a:moveTo>
                <a:lnTo>
                  <a:pt x="26156" y="7158"/>
                </a:lnTo>
                <a:lnTo>
                  <a:pt x="1066" y="38424"/>
                </a:lnTo>
                <a:lnTo>
                  <a:pt x="0" y="49555"/>
                </a:lnTo>
                <a:lnTo>
                  <a:pt x="2983" y="68027"/>
                </a:lnTo>
                <a:lnTo>
                  <a:pt x="12044" y="81786"/>
                </a:lnTo>
                <a:lnTo>
                  <a:pt x="27208" y="91780"/>
                </a:lnTo>
                <a:lnTo>
                  <a:pt x="48501" y="98958"/>
                </a:lnTo>
                <a:lnTo>
                  <a:pt x="69938" y="104355"/>
                </a:lnTo>
                <a:lnTo>
                  <a:pt x="82694" y="108180"/>
                </a:lnTo>
                <a:lnTo>
                  <a:pt x="90831" y="112407"/>
                </a:lnTo>
                <a:lnTo>
                  <a:pt x="95133" y="117568"/>
                </a:lnTo>
                <a:lnTo>
                  <a:pt x="96299" y="123761"/>
                </a:lnTo>
                <a:lnTo>
                  <a:pt x="96367" y="130251"/>
                </a:lnTo>
                <a:lnTo>
                  <a:pt x="93675" y="135280"/>
                </a:lnTo>
                <a:lnTo>
                  <a:pt x="63182" y="142951"/>
                </a:lnTo>
                <a:lnTo>
                  <a:pt x="130106" y="142951"/>
                </a:lnTo>
                <a:lnTo>
                  <a:pt x="132920" y="133619"/>
                </a:lnTo>
                <a:lnTo>
                  <a:pt x="133921" y="122923"/>
                </a:lnTo>
                <a:lnTo>
                  <a:pt x="130817" y="102203"/>
                </a:lnTo>
                <a:lnTo>
                  <a:pt x="121488" y="88044"/>
                </a:lnTo>
                <a:lnTo>
                  <a:pt x="105996" y="78469"/>
                </a:lnTo>
                <a:lnTo>
                  <a:pt x="84404" y="71500"/>
                </a:lnTo>
                <a:lnTo>
                  <a:pt x="61963" y="65760"/>
                </a:lnTo>
                <a:lnTo>
                  <a:pt x="50182" y="62094"/>
                </a:lnTo>
                <a:lnTo>
                  <a:pt x="42541" y="57932"/>
                </a:lnTo>
                <a:lnTo>
                  <a:pt x="38421" y="52896"/>
                </a:lnTo>
                <a:lnTo>
                  <a:pt x="37198" y="46608"/>
                </a:lnTo>
                <a:lnTo>
                  <a:pt x="39237" y="38656"/>
                </a:lnTo>
                <a:lnTo>
                  <a:pt x="45132" y="33607"/>
                </a:lnTo>
                <a:lnTo>
                  <a:pt x="54604" y="30953"/>
                </a:lnTo>
                <a:lnTo>
                  <a:pt x="67373" y="30187"/>
                </a:lnTo>
                <a:lnTo>
                  <a:pt x="125351" y="30187"/>
                </a:lnTo>
                <a:lnTo>
                  <a:pt x="125374" y="10833"/>
                </a:lnTo>
                <a:lnTo>
                  <a:pt x="82307" y="456"/>
                </a:lnTo>
                <a:lnTo>
                  <a:pt x="68757" y="0"/>
                </a:lnTo>
                <a:close/>
              </a:path>
              <a:path w="133984" h="173354">
                <a:moveTo>
                  <a:pt x="125351" y="30187"/>
                </a:moveTo>
                <a:lnTo>
                  <a:pt x="67373" y="30187"/>
                </a:lnTo>
                <a:lnTo>
                  <a:pt x="76085" y="30213"/>
                </a:lnTo>
                <a:lnTo>
                  <a:pt x="85470" y="30899"/>
                </a:lnTo>
                <a:lnTo>
                  <a:pt x="91160" y="31927"/>
                </a:lnTo>
                <a:lnTo>
                  <a:pt x="96177" y="48691"/>
                </a:lnTo>
                <a:lnTo>
                  <a:pt x="97167" y="51727"/>
                </a:lnTo>
                <a:lnTo>
                  <a:pt x="98170" y="53073"/>
                </a:lnTo>
                <a:lnTo>
                  <a:pt x="125323" y="53111"/>
                </a:lnTo>
                <a:lnTo>
                  <a:pt x="125351" y="30187"/>
                </a:lnTo>
                <a:close/>
              </a:path>
            </a:pathLst>
          </a:custGeom>
          <a:solidFill>
            <a:srgbClr val="FFFFFF"/>
          </a:solidFill>
        </p:spPr>
        <p:txBody>
          <a:bodyPr wrap="square" lIns="0" tIns="0" rIns="0" bIns="0" rtlCol="0"/>
          <a:lstStyle/>
          <a:p>
            <a:endParaRPr sz="1265">
              <a:solidFill>
                <a:prstClr val="black"/>
              </a:solidFill>
            </a:endParaRPr>
          </a:p>
        </p:txBody>
      </p:sp>
      <p:sp>
        <p:nvSpPr>
          <p:cNvPr id="22" name="bk object 22"/>
          <p:cNvSpPr/>
          <p:nvPr/>
        </p:nvSpPr>
        <p:spPr>
          <a:xfrm>
            <a:off x="11603041" y="6027422"/>
            <a:ext cx="116922" cy="161627"/>
          </a:xfrm>
          <a:custGeom>
            <a:avLst/>
            <a:gdLst/>
            <a:ahLst/>
            <a:cxnLst/>
            <a:rect l="l" t="t" r="r" b="b"/>
            <a:pathLst>
              <a:path w="166369" h="229870">
                <a:moveTo>
                  <a:pt x="160595" y="94780"/>
                </a:moveTo>
                <a:lnTo>
                  <a:pt x="92710" y="94780"/>
                </a:lnTo>
                <a:lnTo>
                  <a:pt x="100462" y="95356"/>
                </a:lnTo>
                <a:lnTo>
                  <a:pt x="107492" y="97028"/>
                </a:lnTo>
                <a:lnTo>
                  <a:pt x="126822" y="134442"/>
                </a:lnTo>
                <a:lnTo>
                  <a:pt x="126669" y="229387"/>
                </a:lnTo>
                <a:lnTo>
                  <a:pt x="165887" y="229450"/>
                </a:lnTo>
                <a:lnTo>
                  <a:pt x="166039" y="129463"/>
                </a:lnTo>
                <a:lnTo>
                  <a:pt x="165012" y="111623"/>
                </a:lnTo>
                <a:lnTo>
                  <a:pt x="161937" y="97707"/>
                </a:lnTo>
                <a:lnTo>
                  <a:pt x="160595" y="94780"/>
                </a:lnTo>
                <a:close/>
              </a:path>
              <a:path w="166369" h="229870">
                <a:moveTo>
                  <a:pt x="38" y="0"/>
                </a:moveTo>
                <a:lnTo>
                  <a:pt x="0" y="24180"/>
                </a:lnTo>
                <a:lnTo>
                  <a:pt x="1003" y="24841"/>
                </a:lnTo>
                <a:lnTo>
                  <a:pt x="3695" y="25857"/>
                </a:lnTo>
                <a:lnTo>
                  <a:pt x="19443" y="31242"/>
                </a:lnTo>
                <a:lnTo>
                  <a:pt x="19113" y="229222"/>
                </a:lnTo>
                <a:lnTo>
                  <a:pt x="58331" y="229285"/>
                </a:lnTo>
                <a:lnTo>
                  <a:pt x="58483" y="134327"/>
                </a:lnTo>
                <a:lnTo>
                  <a:pt x="58905" y="123885"/>
                </a:lnTo>
                <a:lnTo>
                  <a:pt x="84957" y="95331"/>
                </a:lnTo>
                <a:lnTo>
                  <a:pt x="92710" y="94780"/>
                </a:lnTo>
                <a:lnTo>
                  <a:pt x="160595" y="94780"/>
                </a:lnTo>
                <a:lnTo>
                  <a:pt x="156910" y="86744"/>
                </a:lnTo>
                <a:lnTo>
                  <a:pt x="150025" y="77762"/>
                </a:lnTo>
                <a:lnTo>
                  <a:pt x="148188" y="76276"/>
                </a:lnTo>
                <a:lnTo>
                  <a:pt x="58559" y="76276"/>
                </a:lnTo>
                <a:lnTo>
                  <a:pt x="58686" y="1104"/>
                </a:lnTo>
                <a:lnTo>
                  <a:pt x="57683" y="88"/>
                </a:lnTo>
                <a:lnTo>
                  <a:pt x="38" y="0"/>
                </a:lnTo>
                <a:close/>
              </a:path>
              <a:path w="166369" h="229870">
                <a:moveTo>
                  <a:pt x="102819" y="59905"/>
                </a:moveTo>
                <a:lnTo>
                  <a:pt x="89920" y="61079"/>
                </a:lnTo>
                <a:lnTo>
                  <a:pt x="78050" y="64433"/>
                </a:lnTo>
                <a:lnTo>
                  <a:pt x="67514" y="69608"/>
                </a:lnTo>
                <a:lnTo>
                  <a:pt x="58559" y="76276"/>
                </a:lnTo>
                <a:lnTo>
                  <a:pt x="148188" y="76276"/>
                </a:lnTo>
                <a:lnTo>
                  <a:pt x="140450" y="70014"/>
                </a:lnTo>
                <a:lnTo>
                  <a:pt x="129056" y="64428"/>
                </a:lnTo>
                <a:lnTo>
                  <a:pt x="116372" y="61052"/>
                </a:lnTo>
                <a:lnTo>
                  <a:pt x="102819" y="59905"/>
                </a:lnTo>
                <a:close/>
              </a:path>
            </a:pathLst>
          </a:custGeom>
          <a:solidFill>
            <a:srgbClr val="FFFFFF"/>
          </a:solidFill>
        </p:spPr>
        <p:txBody>
          <a:bodyPr wrap="square" lIns="0" tIns="0" rIns="0" bIns="0" rtlCol="0"/>
          <a:lstStyle/>
          <a:p>
            <a:endParaRPr sz="1265">
              <a:solidFill>
                <a:prstClr val="black"/>
              </a:solidFill>
            </a:endParaRPr>
          </a:p>
        </p:txBody>
      </p:sp>
      <p:sp>
        <p:nvSpPr>
          <p:cNvPr id="23" name="bk object 23"/>
          <p:cNvSpPr/>
          <p:nvPr/>
        </p:nvSpPr>
        <p:spPr>
          <a:xfrm>
            <a:off x="9872323" y="5948237"/>
            <a:ext cx="428341" cy="484003"/>
          </a:xfrm>
          <a:prstGeom prst="rect">
            <a:avLst/>
          </a:prstGeom>
          <a:blipFill>
            <a:blip r:embed="rId3" cstate="print"/>
            <a:stretch>
              <a:fillRect/>
            </a:stretch>
          </a:blipFill>
        </p:spPr>
        <p:txBody>
          <a:bodyPr wrap="square" lIns="0" tIns="0" rIns="0" bIns="0" rtlCol="0"/>
          <a:lstStyle/>
          <a:p>
            <a:endParaRPr sz="1265">
              <a:solidFill>
                <a:prstClr val="black"/>
              </a:solidFill>
            </a:endParaRPr>
          </a:p>
        </p:txBody>
      </p:sp>
      <p:sp>
        <p:nvSpPr>
          <p:cNvPr id="2" name="Holder 2"/>
          <p:cNvSpPr>
            <a:spLocks noGrp="1"/>
          </p:cNvSpPr>
          <p:nvPr>
            <p:ph type="title"/>
          </p:nvPr>
        </p:nvSpPr>
        <p:spPr>
          <a:xfrm>
            <a:off x="1669928" y="2798444"/>
            <a:ext cx="8852142" cy="486736"/>
          </a:xfrm>
        </p:spPr>
        <p:txBody>
          <a:bodyPr lIns="0" tIns="0" rIns="0" bIns="0"/>
          <a:lstStyle>
            <a:lvl1pPr>
              <a:defRPr sz="3163" b="0" i="0">
                <a:solidFill>
                  <a:schemeClr val="bg1"/>
                </a:solidFill>
                <a:latin typeface="Northern Ireland"/>
                <a:cs typeface="Northern Ireland"/>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3/11/2019</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cxnSp>
        <p:nvCxnSpPr>
          <p:cNvPr id="25" name="Straight Connector 24">
            <a:extLst>
              <a:ext uri="{FF2B5EF4-FFF2-40B4-BE49-F238E27FC236}">
                <a16:creationId xmlns:a16="http://schemas.microsoft.com/office/drawing/2014/main" xmlns="" id="{CA039B5F-DC9A-FB49-89DA-90DCB060FD1F}"/>
              </a:ext>
            </a:extLst>
          </p:cNvPr>
          <p:cNvCxnSpPr>
            <a:cxnSpLocks/>
          </p:cNvCxnSpPr>
          <p:nvPr userDrawn="1"/>
        </p:nvCxnSpPr>
        <p:spPr>
          <a:xfrm>
            <a:off x="682528" y="1113235"/>
            <a:ext cx="10838912"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22094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1669928" y="2798444"/>
            <a:ext cx="8852142" cy="486736"/>
          </a:xfrm>
        </p:spPr>
        <p:txBody>
          <a:bodyPr lIns="0" tIns="0" rIns="0" bIns="0"/>
          <a:lstStyle>
            <a:lvl1pPr>
              <a:defRPr sz="3163" b="0" i="0">
                <a:solidFill>
                  <a:schemeClr val="bg1"/>
                </a:solidFill>
                <a:latin typeface="Northern Ireland"/>
                <a:cs typeface="Northern Ireland"/>
              </a:defRPr>
            </a:lvl1pPr>
          </a:lstStyle>
          <a:p>
            <a:endParaRPr/>
          </a:p>
        </p:txBody>
      </p:sp>
      <p:sp>
        <p:nvSpPr>
          <p:cNvPr id="3" name="Holder 3"/>
          <p:cNvSpPr>
            <a:spLocks noGrp="1"/>
          </p:cNvSpPr>
          <p:nvPr>
            <p:ph sz="half" idx="2"/>
          </p:nvPr>
        </p:nvSpPr>
        <p:spPr>
          <a:xfrm>
            <a:off x="609600" y="1577340"/>
            <a:ext cx="530352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3/11/2019</a:t>
            </a:fld>
            <a:endParaRPr lang="en-US">
              <a:solidFill>
                <a:prstClr val="black">
                  <a:tint val="75000"/>
                </a:prstClr>
              </a:solidFill>
            </a:endParaRPr>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pic>
        <p:nvPicPr>
          <p:cNvPr id="8" name="Picture 7">
            <a:extLst>
              <a:ext uri="{FF2B5EF4-FFF2-40B4-BE49-F238E27FC236}">
                <a16:creationId xmlns:a16="http://schemas.microsoft.com/office/drawing/2014/main" xmlns="" id="{916437D0-6BB7-5E44-AE00-F8CF086D8DD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86442" y="5753746"/>
            <a:ext cx="2092271" cy="712876"/>
          </a:xfrm>
          <a:prstGeom prst="rect">
            <a:avLst/>
          </a:prstGeom>
        </p:spPr>
      </p:pic>
      <p:cxnSp>
        <p:nvCxnSpPr>
          <p:cNvPr id="9" name="Straight Connector 8">
            <a:extLst>
              <a:ext uri="{FF2B5EF4-FFF2-40B4-BE49-F238E27FC236}">
                <a16:creationId xmlns:a16="http://schemas.microsoft.com/office/drawing/2014/main" xmlns="" id="{D6756742-82BE-924A-910B-7B793A566592}"/>
              </a:ext>
            </a:extLst>
          </p:cNvPr>
          <p:cNvCxnSpPr>
            <a:cxnSpLocks/>
          </p:cNvCxnSpPr>
          <p:nvPr userDrawn="1"/>
        </p:nvCxnSpPr>
        <p:spPr>
          <a:xfrm>
            <a:off x="682528" y="1113235"/>
            <a:ext cx="10838912"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99672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669928" y="2798444"/>
            <a:ext cx="8852142" cy="486736"/>
          </a:xfrm>
        </p:spPr>
        <p:txBody>
          <a:bodyPr lIns="0" tIns="0" rIns="0" bIns="0"/>
          <a:lstStyle>
            <a:lvl1pPr>
              <a:defRPr sz="3163" b="0" i="0">
                <a:solidFill>
                  <a:schemeClr val="bg1"/>
                </a:solidFill>
                <a:latin typeface="Northern Ireland"/>
                <a:cs typeface="Northern Ireland"/>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3/11/2019</a:t>
            </a:fld>
            <a:endParaRPr lang="en-US">
              <a:solidFill>
                <a:prstClr val="black">
                  <a:tint val="75000"/>
                </a:prstClr>
              </a:solidFill>
            </a:endParaRPr>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pic>
        <p:nvPicPr>
          <p:cNvPr id="7" name="Picture 6">
            <a:extLst>
              <a:ext uri="{FF2B5EF4-FFF2-40B4-BE49-F238E27FC236}">
                <a16:creationId xmlns:a16="http://schemas.microsoft.com/office/drawing/2014/main" xmlns="" id="{32767497-010D-844F-9728-510E0E2DBB8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86442" y="5753746"/>
            <a:ext cx="2092271" cy="712876"/>
          </a:xfrm>
          <a:prstGeom prst="rect">
            <a:avLst/>
          </a:prstGeom>
        </p:spPr>
      </p:pic>
      <p:cxnSp>
        <p:nvCxnSpPr>
          <p:cNvPr id="8" name="Straight Connector 7">
            <a:extLst>
              <a:ext uri="{FF2B5EF4-FFF2-40B4-BE49-F238E27FC236}">
                <a16:creationId xmlns:a16="http://schemas.microsoft.com/office/drawing/2014/main" xmlns="" id="{6403F285-F8EE-E74D-A1E2-D534BF023CBA}"/>
              </a:ext>
            </a:extLst>
          </p:cNvPr>
          <p:cNvCxnSpPr>
            <a:cxnSpLocks/>
          </p:cNvCxnSpPr>
          <p:nvPr userDrawn="1"/>
        </p:nvCxnSpPr>
        <p:spPr>
          <a:xfrm>
            <a:off x="682528" y="1113235"/>
            <a:ext cx="10838912"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52197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3/11/2019</a:t>
            </a:fld>
            <a:endParaRPr lang="en-US">
              <a:solidFill>
                <a:prstClr val="black">
                  <a:tint val="75000"/>
                </a:prstClr>
              </a:solidFill>
            </a:endParaRPr>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pic>
        <p:nvPicPr>
          <p:cNvPr id="5" name="Picture 4">
            <a:extLst>
              <a:ext uri="{FF2B5EF4-FFF2-40B4-BE49-F238E27FC236}">
                <a16:creationId xmlns:a16="http://schemas.microsoft.com/office/drawing/2014/main" xmlns="" id="{39EFF881-95A1-7447-8F9E-B2E60E102BD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86442" y="5753746"/>
            <a:ext cx="2092271" cy="712876"/>
          </a:xfrm>
          <a:prstGeom prst="rect">
            <a:avLst/>
          </a:prstGeom>
        </p:spPr>
      </p:pic>
      <p:cxnSp>
        <p:nvCxnSpPr>
          <p:cNvPr id="6" name="Straight Connector 5">
            <a:extLst>
              <a:ext uri="{FF2B5EF4-FFF2-40B4-BE49-F238E27FC236}">
                <a16:creationId xmlns:a16="http://schemas.microsoft.com/office/drawing/2014/main" xmlns="" id="{1717CF7A-43E4-404E-A83C-12C138DF8734}"/>
              </a:ext>
            </a:extLst>
          </p:cNvPr>
          <p:cNvCxnSpPr>
            <a:cxnSpLocks/>
          </p:cNvCxnSpPr>
          <p:nvPr userDrawn="1"/>
        </p:nvCxnSpPr>
        <p:spPr>
          <a:xfrm>
            <a:off x="682528" y="1113235"/>
            <a:ext cx="10838912"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30879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ight grey background">
    <p:bg>
      <p:bgPr>
        <a:solidFill>
          <a:srgbClr val="535253">
            <a:alpha val="10000"/>
          </a:srgbClr>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xmlns="" id="{F674B66A-9A7A-BA49-9301-6965E84A8BE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62455" y="5753746"/>
            <a:ext cx="2092271" cy="712876"/>
          </a:xfrm>
          <a:prstGeom prst="rect">
            <a:avLst/>
          </a:prstGeom>
        </p:spPr>
      </p:pic>
      <p:cxnSp>
        <p:nvCxnSpPr>
          <p:cNvPr id="19" name="Straight Connector 18">
            <a:extLst>
              <a:ext uri="{FF2B5EF4-FFF2-40B4-BE49-F238E27FC236}">
                <a16:creationId xmlns:a16="http://schemas.microsoft.com/office/drawing/2014/main" xmlns="" id="{8A4AFBBA-8721-BC49-9141-FD65D36967E4}"/>
              </a:ext>
            </a:extLst>
          </p:cNvPr>
          <p:cNvCxnSpPr>
            <a:cxnSpLocks/>
          </p:cNvCxnSpPr>
          <p:nvPr userDrawn="1"/>
        </p:nvCxnSpPr>
        <p:spPr>
          <a:xfrm>
            <a:off x="682528" y="1113235"/>
            <a:ext cx="10838912" cy="0"/>
          </a:xfrm>
          <a:prstGeom prst="line">
            <a:avLst/>
          </a:prstGeom>
          <a:ln>
            <a:solidFill>
              <a:srgbClr val="B5C74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59835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with white line">
    <p:bg>
      <p:bgPr>
        <a:solidFill>
          <a:srgbClr val="535253">
            <a:alpha val="0"/>
          </a:srgbClr>
        </a:solidFill>
        <a:effectLst/>
      </p:bgPr>
    </p:bg>
    <p:spTree>
      <p:nvGrpSpPr>
        <p:cNvPr id="1" name=""/>
        <p:cNvGrpSpPr/>
        <p:nvPr/>
      </p:nvGrpSpPr>
      <p:grpSpPr>
        <a:xfrm>
          <a:off x="0" y="0"/>
          <a:ext cx="0" cy="0"/>
          <a:chOff x="0" y="0"/>
          <a:chExt cx="0" cy="0"/>
        </a:xfrm>
      </p:grpSpPr>
      <p:cxnSp>
        <p:nvCxnSpPr>
          <p:cNvPr id="19" name="Straight Connector 18">
            <a:extLst>
              <a:ext uri="{FF2B5EF4-FFF2-40B4-BE49-F238E27FC236}">
                <a16:creationId xmlns:a16="http://schemas.microsoft.com/office/drawing/2014/main" xmlns="" id="{8A4AFBBA-8721-BC49-9141-FD65D36967E4}"/>
              </a:ext>
            </a:extLst>
          </p:cNvPr>
          <p:cNvCxnSpPr>
            <a:cxnSpLocks/>
          </p:cNvCxnSpPr>
          <p:nvPr userDrawn="1"/>
        </p:nvCxnSpPr>
        <p:spPr>
          <a:xfrm>
            <a:off x="682528" y="1113235"/>
            <a:ext cx="1083891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04263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701860A-5991-D140-8DFA-C58BA65C05F9}"/>
              </a:ext>
            </a:extLst>
          </p:cNvPr>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xmlns="" id="{003D2910-6203-294F-86A1-ADC6EB63C0E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7B4674A1-DC17-E440-AA64-8278B1010800}"/>
              </a:ext>
            </a:extLst>
          </p:cNvPr>
          <p:cNvSpPr>
            <a:spLocks noGrp="1"/>
          </p:cNvSpPr>
          <p:nvPr>
            <p:ph type="dt" sz="half" idx="10"/>
          </p:nvPr>
        </p:nvSpPr>
        <p:spPr/>
        <p:txBody>
          <a:bodyPr/>
          <a:lstStyle/>
          <a:p>
            <a:fld id="{E3BADAC3-02C9-9749-928D-9CB106188DCF}" type="datetimeFigureOut">
              <a:rPr lang="en-US" smtClean="0"/>
              <a:t>3/11/2019</a:t>
            </a:fld>
            <a:endParaRPr lang="en-US"/>
          </a:p>
        </p:txBody>
      </p:sp>
      <p:sp>
        <p:nvSpPr>
          <p:cNvPr id="5" name="Footer Placeholder 4">
            <a:extLst>
              <a:ext uri="{FF2B5EF4-FFF2-40B4-BE49-F238E27FC236}">
                <a16:creationId xmlns:a16="http://schemas.microsoft.com/office/drawing/2014/main" xmlns="" id="{10E32403-D4DC-F149-BBD5-A394AEE384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82A42AF9-A2EF-0843-BF0A-0AEF2F84FE67}"/>
              </a:ext>
            </a:extLst>
          </p:cNvPr>
          <p:cNvSpPr>
            <a:spLocks noGrp="1"/>
          </p:cNvSpPr>
          <p:nvPr>
            <p:ph type="sldNum" sz="quarter" idx="12"/>
          </p:nvPr>
        </p:nvSpPr>
        <p:spPr/>
        <p:txBody>
          <a:bodyPr/>
          <a:lstStyle/>
          <a:p>
            <a:fld id="{616D3F8C-35A8-E748-9F32-2F0777B1A883}" type="slidenum">
              <a:rPr lang="en-US" smtClean="0"/>
              <a:t>‹#›</a:t>
            </a:fld>
            <a:endParaRPr lang="en-US"/>
          </a:p>
        </p:txBody>
      </p:sp>
    </p:spTree>
    <p:extLst>
      <p:ext uri="{BB962C8B-B14F-4D97-AF65-F5344CB8AC3E}">
        <p14:creationId xmlns:p14="http://schemas.microsoft.com/office/powerpoint/2010/main" val="7491991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DAE2598-079A-8448-A3CC-5598FC920AB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5BC7EE8A-A9AA-8549-950D-7248E42D557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04976E8B-F6E3-1F40-8B20-9003004FB23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18751578-8711-FB40-ADDA-93DB0E8DC19A}"/>
              </a:ext>
            </a:extLst>
          </p:cNvPr>
          <p:cNvSpPr>
            <a:spLocks noGrp="1"/>
          </p:cNvSpPr>
          <p:nvPr>
            <p:ph type="dt" sz="half" idx="10"/>
          </p:nvPr>
        </p:nvSpPr>
        <p:spPr/>
        <p:txBody>
          <a:bodyPr/>
          <a:lstStyle/>
          <a:p>
            <a:fld id="{E3BADAC3-02C9-9749-928D-9CB106188DCF}" type="datetimeFigureOut">
              <a:rPr lang="en-US" smtClean="0"/>
              <a:t>3/11/2019</a:t>
            </a:fld>
            <a:endParaRPr lang="en-US"/>
          </a:p>
        </p:txBody>
      </p:sp>
      <p:sp>
        <p:nvSpPr>
          <p:cNvPr id="6" name="Footer Placeholder 5">
            <a:extLst>
              <a:ext uri="{FF2B5EF4-FFF2-40B4-BE49-F238E27FC236}">
                <a16:creationId xmlns:a16="http://schemas.microsoft.com/office/drawing/2014/main" xmlns="" id="{591664F1-7A95-3C4B-B618-EAA923348DF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74FB669D-E2FD-824A-BB72-A24551ED36F7}"/>
              </a:ext>
            </a:extLst>
          </p:cNvPr>
          <p:cNvSpPr>
            <a:spLocks noGrp="1"/>
          </p:cNvSpPr>
          <p:nvPr>
            <p:ph type="sldNum" sz="quarter" idx="12"/>
          </p:nvPr>
        </p:nvSpPr>
        <p:spPr/>
        <p:txBody>
          <a:bodyPr/>
          <a:lstStyle/>
          <a:p>
            <a:fld id="{616D3F8C-35A8-E748-9F32-2F0777B1A883}" type="slidenum">
              <a:rPr lang="en-US" smtClean="0"/>
              <a:t>‹#›</a:t>
            </a:fld>
            <a:endParaRPr lang="en-US"/>
          </a:p>
        </p:txBody>
      </p:sp>
    </p:spTree>
    <p:extLst>
      <p:ext uri="{BB962C8B-B14F-4D97-AF65-F5344CB8AC3E}">
        <p14:creationId xmlns:p14="http://schemas.microsoft.com/office/powerpoint/2010/main" val="218906322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12192000" cy="6858000"/>
          </a:xfrm>
          <a:custGeom>
            <a:avLst/>
            <a:gdLst/>
            <a:ahLst/>
            <a:cxnLst/>
            <a:rect l="l" t="t" r="r" b="b"/>
            <a:pathLst>
              <a:path w="17348200" h="9753600">
                <a:moveTo>
                  <a:pt x="0" y="9753600"/>
                </a:moveTo>
                <a:lnTo>
                  <a:pt x="17348200" y="9753600"/>
                </a:lnTo>
                <a:lnTo>
                  <a:pt x="17348200" y="0"/>
                </a:lnTo>
                <a:lnTo>
                  <a:pt x="0" y="0"/>
                </a:lnTo>
                <a:lnTo>
                  <a:pt x="0" y="9753600"/>
                </a:lnTo>
                <a:close/>
              </a:path>
            </a:pathLst>
          </a:custGeom>
          <a:solidFill>
            <a:srgbClr val="142E45"/>
          </a:solidFill>
        </p:spPr>
        <p:txBody>
          <a:bodyPr wrap="square" lIns="0" tIns="0" rIns="0" bIns="0" rtlCol="0"/>
          <a:lstStyle/>
          <a:p>
            <a:endParaRPr sz="1265">
              <a:solidFill>
                <a:prstClr val="black"/>
              </a:solidFill>
            </a:endParaRPr>
          </a:p>
        </p:txBody>
      </p:sp>
      <p:sp>
        <p:nvSpPr>
          <p:cNvPr id="2" name="Holder 2"/>
          <p:cNvSpPr>
            <a:spLocks noGrp="1"/>
          </p:cNvSpPr>
          <p:nvPr>
            <p:ph type="title"/>
          </p:nvPr>
        </p:nvSpPr>
        <p:spPr>
          <a:xfrm>
            <a:off x="1669928" y="2798444"/>
            <a:ext cx="8852142" cy="692497"/>
          </a:xfrm>
          <a:prstGeom prst="rect">
            <a:avLst/>
          </a:prstGeom>
        </p:spPr>
        <p:txBody>
          <a:bodyPr wrap="square" lIns="0" tIns="0" rIns="0" bIns="0">
            <a:spAutoFit/>
          </a:bodyPr>
          <a:lstStyle>
            <a:lvl1pPr>
              <a:defRPr sz="4500" b="0" i="0">
                <a:solidFill>
                  <a:schemeClr val="bg1"/>
                </a:solidFill>
                <a:latin typeface="Northern Ireland"/>
                <a:cs typeface="Northern Ireland"/>
              </a:defRPr>
            </a:lvl1pPr>
          </a:lstStyle>
          <a:p>
            <a:endParaRPr/>
          </a:p>
        </p:txBody>
      </p:sp>
      <p:sp>
        <p:nvSpPr>
          <p:cNvPr id="3" name="Holder 3"/>
          <p:cNvSpPr>
            <a:spLocks noGrp="1"/>
          </p:cNvSpPr>
          <p:nvPr>
            <p:ph type="body" idx="1"/>
          </p:nvPr>
        </p:nvSpPr>
        <p:spPr>
          <a:xfrm>
            <a:off x="609600" y="1577340"/>
            <a:ext cx="109728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4145280" y="6377940"/>
            <a:ext cx="3901440" cy="276999"/>
          </a:xfrm>
          <a:prstGeom prst="rect">
            <a:avLst/>
          </a:prstGeom>
        </p:spPr>
        <p:txBody>
          <a:bodyPr wrap="square" lIns="0" tIns="0" rIns="0" bIns="0">
            <a:spAutoFit/>
          </a:bodyPr>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a:xfrm>
            <a:off x="609600" y="6377940"/>
            <a:ext cx="280416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3/11/2019</a:t>
            </a:fld>
            <a:endParaRPr lang="en-US">
              <a:solidFill>
                <a:prstClr val="black">
                  <a:tint val="75000"/>
                </a:prstClr>
              </a:solidFill>
            </a:endParaRPr>
          </a:p>
        </p:txBody>
      </p:sp>
      <p:sp>
        <p:nvSpPr>
          <p:cNvPr id="6" name="Holder 6"/>
          <p:cNvSpPr>
            <a:spLocks noGrp="1"/>
          </p:cNvSpPr>
          <p:nvPr>
            <p:ph type="sldNum" sz="quarter" idx="7"/>
          </p:nvPr>
        </p:nvSpPr>
        <p:spPr>
          <a:xfrm>
            <a:off x="8778240" y="6377940"/>
            <a:ext cx="2804160"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37195851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321320">
        <a:defRPr>
          <a:latin typeface="+mn-lt"/>
          <a:ea typeface="+mn-ea"/>
          <a:cs typeface="+mn-cs"/>
        </a:defRPr>
      </a:lvl2pPr>
      <a:lvl3pPr marL="642640">
        <a:defRPr>
          <a:latin typeface="+mn-lt"/>
          <a:ea typeface="+mn-ea"/>
          <a:cs typeface="+mn-cs"/>
        </a:defRPr>
      </a:lvl3pPr>
      <a:lvl4pPr marL="963960">
        <a:defRPr>
          <a:latin typeface="+mn-lt"/>
          <a:ea typeface="+mn-ea"/>
          <a:cs typeface="+mn-cs"/>
        </a:defRPr>
      </a:lvl4pPr>
      <a:lvl5pPr marL="1285281">
        <a:defRPr>
          <a:latin typeface="+mn-lt"/>
          <a:ea typeface="+mn-ea"/>
          <a:cs typeface="+mn-cs"/>
        </a:defRPr>
      </a:lvl5pPr>
      <a:lvl6pPr marL="1606601">
        <a:defRPr>
          <a:latin typeface="+mn-lt"/>
          <a:ea typeface="+mn-ea"/>
          <a:cs typeface="+mn-cs"/>
        </a:defRPr>
      </a:lvl6pPr>
      <a:lvl7pPr marL="1927921">
        <a:defRPr>
          <a:latin typeface="+mn-lt"/>
          <a:ea typeface="+mn-ea"/>
          <a:cs typeface="+mn-cs"/>
        </a:defRPr>
      </a:lvl7pPr>
      <a:lvl8pPr marL="2249241">
        <a:defRPr>
          <a:latin typeface="+mn-lt"/>
          <a:ea typeface="+mn-ea"/>
          <a:cs typeface="+mn-cs"/>
        </a:defRPr>
      </a:lvl8pPr>
      <a:lvl9pPr marL="2570561">
        <a:defRPr>
          <a:latin typeface="+mn-lt"/>
          <a:ea typeface="+mn-ea"/>
          <a:cs typeface="+mn-cs"/>
        </a:defRPr>
      </a:lvl9pPr>
    </p:bodyStyle>
    <p:otherStyle>
      <a:lvl1pPr marL="0">
        <a:defRPr>
          <a:latin typeface="+mn-lt"/>
          <a:ea typeface="+mn-ea"/>
          <a:cs typeface="+mn-cs"/>
        </a:defRPr>
      </a:lvl1pPr>
      <a:lvl2pPr marL="321320">
        <a:defRPr>
          <a:latin typeface="+mn-lt"/>
          <a:ea typeface="+mn-ea"/>
          <a:cs typeface="+mn-cs"/>
        </a:defRPr>
      </a:lvl2pPr>
      <a:lvl3pPr marL="642640">
        <a:defRPr>
          <a:latin typeface="+mn-lt"/>
          <a:ea typeface="+mn-ea"/>
          <a:cs typeface="+mn-cs"/>
        </a:defRPr>
      </a:lvl3pPr>
      <a:lvl4pPr marL="963960">
        <a:defRPr>
          <a:latin typeface="+mn-lt"/>
          <a:ea typeface="+mn-ea"/>
          <a:cs typeface="+mn-cs"/>
        </a:defRPr>
      </a:lvl4pPr>
      <a:lvl5pPr marL="1285281">
        <a:defRPr>
          <a:latin typeface="+mn-lt"/>
          <a:ea typeface="+mn-ea"/>
          <a:cs typeface="+mn-cs"/>
        </a:defRPr>
      </a:lvl5pPr>
      <a:lvl6pPr marL="1606601">
        <a:defRPr>
          <a:latin typeface="+mn-lt"/>
          <a:ea typeface="+mn-ea"/>
          <a:cs typeface="+mn-cs"/>
        </a:defRPr>
      </a:lvl6pPr>
      <a:lvl7pPr marL="1927921">
        <a:defRPr>
          <a:latin typeface="+mn-lt"/>
          <a:ea typeface="+mn-ea"/>
          <a:cs typeface="+mn-cs"/>
        </a:defRPr>
      </a:lvl7pPr>
      <a:lvl8pPr marL="2249241">
        <a:defRPr>
          <a:latin typeface="+mn-lt"/>
          <a:ea typeface="+mn-ea"/>
          <a:cs typeface="+mn-cs"/>
        </a:defRPr>
      </a:lvl8pPr>
      <a:lvl9pPr marL="2570561">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3789AFAB-AC6F-C040-BB37-57BFBFB4409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5D13A946-BE81-724C-ACD0-5FF064458C4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4D541A78-D72E-774A-B956-295B48EE65B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BADAC3-02C9-9749-928D-9CB106188DCF}" type="datetimeFigureOut">
              <a:rPr lang="en-US" smtClean="0"/>
              <a:t>3/11/2019</a:t>
            </a:fld>
            <a:endParaRPr lang="en-US"/>
          </a:p>
        </p:txBody>
      </p:sp>
      <p:sp>
        <p:nvSpPr>
          <p:cNvPr id="5" name="Footer Placeholder 4">
            <a:extLst>
              <a:ext uri="{FF2B5EF4-FFF2-40B4-BE49-F238E27FC236}">
                <a16:creationId xmlns:a16="http://schemas.microsoft.com/office/drawing/2014/main" xmlns="" id="{F8F1230F-B711-4C49-8F35-51AB723B4D1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1D7C0D2D-E914-A945-A0B0-F535F63A9B1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6D3F8C-35A8-E748-9F32-2F0777B1A883}" type="slidenum">
              <a:rPr lang="en-US" smtClean="0"/>
              <a:t>‹#›</a:t>
            </a:fld>
            <a:endParaRPr lang="en-US"/>
          </a:p>
        </p:txBody>
      </p:sp>
    </p:spTree>
    <p:extLst>
      <p:ext uri="{BB962C8B-B14F-4D97-AF65-F5344CB8AC3E}">
        <p14:creationId xmlns:p14="http://schemas.microsoft.com/office/powerpoint/2010/main" val="1699471390"/>
      </p:ext>
    </p:extLst>
  </p:cSld>
  <p:clrMap bg1="lt1" tx1="dk1" bg2="lt2" tx2="dk2" accent1="accent1" accent2="accent2" accent3="accent3" accent4="accent4" accent5="accent5" accent6="accent6" hlink="hlink" folHlink="folHlink"/>
  <p:sldLayoutIdLst>
    <p:sldLayoutId id="2147483667" r:id="rId1"/>
    <p:sldLayoutId id="214748367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emf"/></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25.pn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microsoft.com/office/2007/relationships/hdphoto" Target="../media/hdphoto1.wdp"/><Relationship Id="rId5" Type="http://schemas.openxmlformats.org/officeDocument/2006/relationships/image" Target="../media/image27.png"/><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3.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23.JPG"/><Relationship Id="rId4" Type="http://schemas.openxmlformats.org/officeDocument/2006/relationships/image" Target="../media/image22.JP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D75E5778-1B30-744B-A7FA-BD21693A11F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673"/>
            <a:ext cx="12192000" cy="6854653"/>
          </a:xfrm>
          <a:prstGeom prst="rect">
            <a:avLst/>
          </a:prstGeom>
        </p:spPr>
      </p:pic>
      <p:pic>
        <p:nvPicPr>
          <p:cNvPr id="4" name="Picture 3">
            <a:extLst>
              <a:ext uri="{FF2B5EF4-FFF2-40B4-BE49-F238E27FC236}">
                <a16:creationId xmlns:a16="http://schemas.microsoft.com/office/drawing/2014/main" xmlns="" id="{67005D21-B33A-F74B-BF50-E5C4BFB249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96223" y="2861272"/>
            <a:ext cx="3810200" cy="1027879"/>
          </a:xfrm>
          <a:prstGeom prst="rect">
            <a:avLst/>
          </a:prstGeom>
        </p:spPr>
      </p:pic>
    </p:spTree>
    <p:extLst>
      <p:ext uri="{BB962C8B-B14F-4D97-AF65-F5344CB8AC3E}">
        <p14:creationId xmlns:p14="http://schemas.microsoft.com/office/powerpoint/2010/main" val="17712089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1B2E43"/>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CB162745-558A-D949-A11D-945436A0CE2F}"/>
              </a:ext>
            </a:extLst>
          </p:cNvPr>
          <p:cNvSpPr txBox="1"/>
          <p:nvPr/>
        </p:nvSpPr>
        <p:spPr>
          <a:xfrm>
            <a:off x="606328" y="443175"/>
            <a:ext cx="7775672" cy="578620"/>
          </a:xfrm>
          <a:prstGeom prst="rect">
            <a:avLst/>
          </a:prstGeom>
          <a:noFill/>
        </p:spPr>
        <p:txBody>
          <a:bodyPr wrap="square" rtlCol="0">
            <a:spAutoFit/>
          </a:bodyPr>
          <a:lstStyle/>
          <a:p>
            <a:r>
              <a:rPr lang="en-GB" sz="3160" dirty="0" smtClean="0">
                <a:solidFill>
                  <a:srgbClr val="B5C744"/>
                </a:solidFill>
                <a:latin typeface="Northern Ireland Headline" panose="02000506040000020004" pitchFamily="2" charset="77"/>
              </a:rPr>
              <a:t>Network </a:t>
            </a:r>
            <a:r>
              <a:rPr lang="en-GB" sz="3160" dirty="0" smtClean="0">
                <a:solidFill>
                  <a:srgbClr val="B5C744"/>
                </a:solidFill>
                <a:latin typeface="Northern Ireland Headline" panose="02000506040000020004" pitchFamily="2" charset="77"/>
              </a:rPr>
              <a:t>development  </a:t>
            </a:r>
            <a:endParaRPr lang="en-GB" sz="3160" dirty="0">
              <a:solidFill>
                <a:srgbClr val="B5C744"/>
              </a:solidFill>
              <a:latin typeface="Northern Ireland Headline" panose="02000506040000020004" pitchFamily="2" charset="77"/>
            </a:endParaRPr>
          </a:p>
        </p:txBody>
      </p:sp>
      <p:pic>
        <p:nvPicPr>
          <p:cNvPr id="10" name="Picture 9">
            <a:extLst>
              <a:ext uri="{FF2B5EF4-FFF2-40B4-BE49-F238E27FC236}">
                <a16:creationId xmlns:a16="http://schemas.microsoft.com/office/drawing/2014/main" xmlns="" id="{D1EE8F10-4C3F-E24C-A787-46EC15CCC90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86442" y="5753746"/>
            <a:ext cx="2092271" cy="712876"/>
          </a:xfrm>
          <a:prstGeom prst="rect">
            <a:avLst/>
          </a:prstGeom>
        </p:spPr>
      </p:pic>
      <p:pic>
        <p:nvPicPr>
          <p:cNvPr id="5" name="Picture 4">
            <a:extLst>
              <a:ext uri="{FF2B5EF4-FFF2-40B4-BE49-F238E27FC236}">
                <a16:creationId xmlns:a16="http://schemas.microsoft.com/office/drawing/2014/main" xmlns="" id="{6654AA7E-5D82-EE48-BF91-D780CF6593A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39150" y="2628003"/>
            <a:ext cx="1644323" cy="1612701"/>
          </a:xfrm>
          <a:prstGeom prst="rect">
            <a:avLst/>
          </a:prstGeom>
        </p:spPr>
      </p:pic>
      <p:sp>
        <p:nvSpPr>
          <p:cNvPr id="8" name="object 10"/>
          <p:cNvSpPr/>
          <p:nvPr/>
        </p:nvSpPr>
        <p:spPr>
          <a:xfrm>
            <a:off x="1242890" y="2839876"/>
            <a:ext cx="1576510" cy="1188956"/>
          </a:xfrm>
          <a:custGeom>
            <a:avLst/>
            <a:gdLst/>
            <a:ahLst/>
            <a:cxnLst/>
            <a:rect l="l" t="t" r="r" b="b"/>
            <a:pathLst>
              <a:path w="929004" h="538479">
                <a:moveTo>
                  <a:pt x="313152" y="252982"/>
                </a:moveTo>
                <a:lnTo>
                  <a:pt x="192963" y="252982"/>
                </a:lnTo>
                <a:lnTo>
                  <a:pt x="238278" y="260236"/>
                </a:lnTo>
                <a:lnTo>
                  <a:pt x="278341" y="280431"/>
                </a:lnTo>
                <a:lnTo>
                  <a:pt x="310519" y="311673"/>
                </a:lnTo>
                <a:lnTo>
                  <a:pt x="332181" y="352067"/>
                </a:lnTo>
                <a:lnTo>
                  <a:pt x="306897" y="381686"/>
                </a:lnTo>
                <a:lnTo>
                  <a:pt x="288242" y="415513"/>
                </a:lnTo>
                <a:lnTo>
                  <a:pt x="276706" y="452393"/>
                </a:lnTo>
                <a:lnTo>
                  <a:pt x="272827" y="490942"/>
                </a:lnTo>
                <a:lnTo>
                  <a:pt x="272808" y="538237"/>
                </a:lnTo>
                <a:lnTo>
                  <a:pt x="317258" y="538237"/>
                </a:lnTo>
                <a:lnTo>
                  <a:pt x="317245" y="490942"/>
                </a:lnTo>
                <a:lnTo>
                  <a:pt x="317713" y="461696"/>
                </a:lnTo>
                <a:lnTo>
                  <a:pt x="335278" y="407105"/>
                </a:lnTo>
                <a:lnTo>
                  <a:pt x="372959" y="362736"/>
                </a:lnTo>
                <a:lnTo>
                  <a:pt x="423978" y="336553"/>
                </a:lnTo>
                <a:lnTo>
                  <a:pt x="452755" y="331354"/>
                </a:lnTo>
                <a:lnTo>
                  <a:pt x="607495" y="331354"/>
                </a:lnTo>
                <a:lnTo>
                  <a:pt x="610020" y="326161"/>
                </a:lnTo>
                <a:lnTo>
                  <a:pt x="611171" y="324635"/>
                </a:lnTo>
                <a:lnTo>
                  <a:pt x="367861" y="324623"/>
                </a:lnTo>
                <a:lnTo>
                  <a:pt x="350831" y="293302"/>
                </a:lnTo>
                <a:lnTo>
                  <a:pt x="328585" y="266006"/>
                </a:lnTo>
                <a:lnTo>
                  <a:pt x="313152" y="252982"/>
                </a:lnTo>
                <a:close/>
              </a:path>
              <a:path w="929004" h="538479">
                <a:moveTo>
                  <a:pt x="607495" y="331354"/>
                </a:moveTo>
                <a:lnTo>
                  <a:pt x="452755" y="331354"/>
                </a:lnTo>
                <a:lnTo>
                  <a:pt x="481993" y="331844"/>
                </a:lnTo>
                <a:lnTo>
                  <a:pt x="510155" y="337926"/>
                </a:lnTo>
                <a:lnTo>
                  <a:pt x="560603" y="366063"/>
                </a:lnTo>
                <a:lnTo>
                  <a:pt x="596568" y="411281"/>
                </a:lnTo>
                <a:lnTo>
                  <a:pt x="612330" y="466863"/>
                </a:lnTo>
                <a:lnTo>
                  <a:pt x="612978" y="474851"/>
                </a:lnTo>
                <a:lnTo>
                  <a:pt x="612978" y="482954"/>
                </a:lnTo>
                <a:lnTo>
                  <a:pt x="612345" y="490942"/>
                </a:lnTo>
                <a:lnTo>
                  <a:pt x="612330" y="538237"/>
                </a:lnTo>
                <a:lnTo>
                  <a:pt x="656767" y="538237"/>
                </a:lnTo>
                <a:lnTo>
                  <a:pt x="656748" y="490942"/>
                </a:lnTo>
                <a:lnTo>
                  <a:pt x="652871" y="452391"/>
                </a:lnTo>
                <a:lnTo>
                  <a:pt x="641332" y="415504"/>
                </a:lnTo>
                <a:lnTo>
                  <a:pt x="622659" y="381665"/>
                </a:lnTo>
                <a:lnTo>
                  <a:pt x="597408" y="352105"/>
                </a:lnTo>
                <a:lnTo>
                  <a:pt x="607495" y="331354"/>
                </a:lnTo>
                <a:close/>
              </a:path>
              <a:path w="929004" h="538479">
                <a:moveTo>
                  <a:pt x="210524" y="1004"/>
                </a:moveTo>
                <a:lnTo>
                  <a:pt x="161956" y="3186"/>
                </a:lnTo>
                <a:lnTo>
                  <a:pt x="116433" y="24547"/>
                </a:lnTo>
                <a:lnTo>
                  <a:pt x="83169" y="61175"/>
                </a:lnTo>
                <a:lnTo>
                  <a:pt x="66573" y="107796"/>
                </a:lnTo>
                <a:lnTo>
                  <a:pt x="65334" y="132803"/>
                </a:lnTo>
                <a:lnTo>
                  <a:pt x="68953" y="157205"/>
                </a:lnTo>
                <a:lnTo>
                  <a:pt x="90182" y="201890"/>
                </a:lnTo>
                <a:lnTo>
                  <a:pt x="113296" y="225740"/>
                </a:lnTo>
                <a:lnTo>
                  <a:pt x="75159" y="248556"/>
                </a:lnTo>
                <a:lnTo>
                  <a:pt x="43813" y="278868"/>
                </a:lnTo>
                <a:lnTo>
                  <a:pt x="20206" y="315249"/>
                </a:lnTo>
                <a:lnTo>
                  <a:pt x="5285" y="356274"/>
                </a:lnTo>
                <a:lnTo>
                  <a:pt x="0" y="400518"/>
                </a:lnTo>
                <a:lnTo>
                  <a:pt x="0" y="447635"/>
                </a:lnTo>
                <a:lnTo>
                  <a:pt x="44450" y="447635"/>
                </a:lnTo>
                <a:lnTo>
                  <a:pt x="44451" y="400518"/>
                </a:lnTo>
                <a:lnTo>
                  <a:pt x="47386" y="371431"/>
                </a:lnTo>
                <a:lnTo>
                  <a:pt x="69504" y="318524"/>
                </a:lnTo>
                <a:lnTo>
                  <a:pt x="110695" y="277569"/>
                </a:lnTo>
                <a:lnTo>
                  <a:pt x="163481" y="255801"/>
                </a:lnTo>
                <a:lnTo>
                  <a:pt x="192455" y="252982"/>
                </a:lnTo>
                <a:lnTo>
                  <a:pt x="313152" y="252982"/>
                </a:lnTo>
                <a:lnTo>
                  <a:pt x="301679" y="243300"/>
                </a:lnTo>
                <a:lnTo>
                  <a:pt x="270662" y="225740"/>
                </a:lnTo>
                <a:lnTo>
                  <a:pt x="284908" y="209027"/>
                </a:lnTo>
                <a:lnTo>
                  <a:pt x="192481" y="209027"/>
                </a:lnTo>
                <a:lnTo>
                  <a:pt x="160469" y="202549"/>
                </a:lnTo>
                <a:lnTo>
                  <a:pt x="134299" y="184894"/>
                </a:lnTo>
                <a:lnTo>
                  <a:pt x="116639" y="158728"/>
                </a:lnTo>
                <a:lnTo>
                  <a:pt x="110159" y="126719"/>
                </a:lnTo>
                <a:lnTo>
                  <a:pt x="116639" y="94707"/>
                </a:lnTo>
                <a:lnTo>
                  <a:pt x="134299" y="68537"/>
                </a:lnTo>
                <a:lnTo>
                  <a:pt x="160469" y="50877"/>
                </a:lnTo>
                <a:lnTo>
                  <a:pt x="192481" y="44397"/>
                </a:lnTo>
                <a:lnTo>
                  <a:pt x="286673" y="44397"/>
                </a:lnTo>
                <a:lnTo>
                  <a:pt x="256383" y="17153"/>
                </a:lnTo>
                <a:lnTo>
                  <a:pt x="210524" y="1004"/>
                </a:lnTo>
                <a:close/>
              </a:path>
              <a:path w="929004" h="538479">
                <a:moveTo>
                  <a:pt x="861490" y="255803"/>
                </a:moveTo>
                <a:lnTo>
                  <a:pt x="729273" y="255803"/>
                </a:lnTo>
                <a:lnTo>
                  <a:pt x="758046" y="257307"/>
                </a:lnTo>
                <a:lnTo>
                  <a:pt x="786384" y="264514"/>
                </a:lnTo>
                <a:lnTo>
                  <a:pt x="825589" y="285928"/>
                </a:lnTo>
                <a:lnTo>
                  <a:pt x="856205" y="317485"/>
                </a:lnTo>
                <a:lnTo>
                  <a:pt x="876348" y="356557"/>
                </a:lnTo>
                <a:lnTo>
                  <a:pt x="884135" y="400518"/>
                </a:lnTo>
                <a:lnTo>
                  <a:pt x="884135" y="447635"/>
                </a:lnTo>
                <a:lnTo>
                  <a:pt x="928585" y="447635"/>
                </a:lnTo>
                <a:lnTo>
                  <a:pt x="928585" y="400518"/>
                </a:lnTo>
                <a:lnTo>
                  <a:pt x="923360" y="355886"/>
                </a:lnTo>
                <a:lnTo>
                  <a:pt x="908366" y="314555"/>
                </a:lnTo>
                <a:lnTo>
                  <a:pt x="884557" y="277961"/>
                </a:lnTo>
                <a:lnTo>
                  <a:pt x="861490" y="255803"/>
                </a:lnTo>
                <a:close/>
              </a:path>
              <a:path w="929004" h="538479">
                <a:moveTo>
                  <a:pt x="482334" y="90616"/>
                </a:moveTo>
                <a:lnTo>
                  <a:pt x="433767" y="92798"/>
                </a:lnTo>
                <a:lnTo>
                  <a:pt x="388239" y="114158"/>
                </a:lnTo>
                <a:lnTo>
                  <a:pt x="354605" y="151550"/>
                </a:lnTo>
                <a:lnTo>
                  <a:pt x="338453" y="197405"/>
                </a:lnTo>
                <a:lnTo>
                  <a:pt x="340634" y="245973"/>
                </a:lnTo>
                <a:lnTo>
                  <a:pt x="362000" y="291501"/>
                </a:lnTo>
                <a:lnTo>
                  <a:pt x="385330" y="315517"/>
                </a:lnTo>
                <a:lnTo>
                  <a:pt x="367868" y="324635"/>
                </a:lnTo>
                <a:lnTo>
                  <a:pt x="611181" y="324623"/>
                </a:lnTo>
                <a:lnTo>
                  <a:pt x="559701" y="324623"/>
                </a:lnTo>
                <a:lnTo>
                  <a:pt x="542251" y="315517"/>
                </a:lnTo>
                <a:lnTo>
                  <a:pt x="556696" y="298638"/>
                </a:lnTo>
                <a:lnTo>
                  <a:pt x="464286" y="298638"/>
                </a:lnTo>
                <a:lnTo>
                  <a:pt x="432575" y="292242"/>
                </a:lnTo>
                <a:lnTo>
                  <a:pt x="406504" y="274793"/>
                </a:lnTo>
                <a:lnTo>
                  <a:pt x="388745" y="248930"/>
                </a:lnTo>
                <a:lnTo>
                  <a:pt x="381965" y="217295"/>
                </a:lnTo>
                <a:lnTo>
                  <a:pt x="388069" y="185208"/>
                </a:lnTo>
                <a:lnTo>
                  <a:pt x="405422" y="158830"/>
                </a:lnTo>
                <a:lnTo>
                  <a:pt x="431385" y="140864"/>
                </a:lnTo>
                <a:lnTo>
                  <a:pt x="463321" y="134008"/>
                </a:lnTo>
                <a:lnTo>
                  <a:pt x="463638" y="133996"/>
                </a:lnTo>
                <a:lnTo>
                  <a:pt x="558465" y="133996"/>
                </a:lnTo>
                <a:lnTo>
                  <a:pt x="528190" y="106764"/>
                </a:lnTo>
                <a:lnTo>
                  <a:pt x="482334" y="90616"/>
                </a:lnTo>
                <a:close/>
              </a:path>
              <a:path w="929004" h="538479">
                <a:moveTo>
                  <a:pt x="754148" y="0"/>
                </a:moveTo>
                <a:lnTo>
                  <a:pt x="705583" y="2187"/>
                </a:lnTo>
                <a:lnTo>
                  <a:pt x="660057" y="23556"/>
                </a:lnTo>
                <a:lnTo>
                  <a:pt x="626417" y="60948"/>
                </a:lnTo>
                <a:lnTo>
                  <a:pt x="610280" y="106764"/>
                </a:lnTo>
                <a:lnTo>
                  <a:pt x="610311" y="107796"/>
                </a:lnTo>
                <a:lnTo>
                  <a:pt x="612451" y="155371"/>
                </a:lnTo>
                <a:lnTo>
                  <a:pt x="633818" y="200899"/>
                </a:lnTo>
                <a:lnTo>
                  <a:pt x="656932" y="224750"/>
                </a:lnTo>
                <a:lnTo>
                  <a:pt x="625801" y="242509"/>
                </a:lnTo>
                <a:lnTo>
                  <a:pt x="598854" y="265447"/>
                </a:lnTo>
                <a:lnTo>
                  <a:pt x="576638" y="293005"/>
                </a:lnTo>
                <a:lnTo>
                  <a:pt x="559701" y="324623"/>
                </a:lnTo>
                <a:lnTo>
                  <a:pt x="611181" y="324623"/>
                </a:lnTo>
                <a:lnTo>
                  <a:pt x="627156" y="303461"/>
                </a:lnTo>
                <a:lnTo>
                  <a:pt x="648366" y="284501"/>
                </a:lnTo>
                <a:lnTo>
                  <a:pt x="673201" y="269771"/>
                </a:lnTo>
                <a:lnTo>
                  <a:pt x="700760" y="259968"/>
                </a:lnTo>
                <a:lnTo>
                  <a:pt x="729273" y="255803"/>
                </a:lnTo>
                <a:lnTo>
                  <a:pt x="861490" y="255803"/>
                </a:lnTo>
                <a:lnTo>
                  <a:pt x="852887" y="247539"/>
                </a:lnTo>
                <a:lnTo>
                  <a:pt x="814311" y="224724"/>
                </a:lnTo>
                <a:lnTo>
                  <a:pt x="830731" y="209027"/>
                </a:lnTo>
                <a:lnTo>
                  <a:pt x="736104" y="209027"/>
                </a:lnTo>
                <a:lnTo>
                  <a:pt x="704093" y="202549"/>
                </a:lnTo>
                <a:lnTo>
                  <a:pt x="677922" y="184894"/>
                </a:lnTo>
                <a:lnTo>
                  <a:pt x="660263" y="158728"/>
                </a:lnTo>
                <a:lnTo>
                  <a:pt x="653783" y="126719"/>
                </a:lnTo>
                <a:lnTo>
                  <a:pt x="660263" y="94707"/>
                </a:lnTo>
                <a:lnTo>
                  <a:pt x="677922" y="68537"/>
                </a:lnTo>
                <a:lnTo>
                  <a:pt x="704093" y="50877"/>
                </a:lnTo>
                <a:lnTo>
                  <a:pt x="736104" y="44397"/>
                </a:lnTo>
                <a:lnTo>
                  <a:pt x="831400" y="44397"/>
                </a:lnTo>
                <a:lnTo>
                  <a:pt x="800003" y="16150"/>
                </a:lnTo>
                <a:lnTo>
                  <a:pt x="754148" y="0"/>
                </a:lnTo>
                <a:close/>
              </a:path>
              <a:path w="929004" h="538479">
                <a:moveTo>
                  <a:pt x="558465" y="133996"/>
                </a:moveTo>
                <a:lnTo>
                  <a:pt x="464286" y="133996"/>
                </a:lnTo>
                <a:lnTo>
                  <a:pt x="496038" y="140371"/>
                </a:lnTo>
                <a:lnTo>
                  <a:pt x="522100" y="157776"/>
                </a:lnTo>
                <a:lnTo>
                  <a:pt x="539831" y="183630"/>
                </a:lnTo>
                <a:lnTo>
                  <a:pt x="546595" y="215352"/>
                </a:lnTo>
                <a:lnTo>
                  <a:pt x="540498" y="247439"/>
                </a:lnTo>
                <a:lnTo>
                  <a:pt x="523149" y="273816"/>
                </a:lnTo>
                <a:lnTo>
                  <a:pt x="497187" y="291783"/>
                </a:lnTo>
                <a:lnTo>
                  <a:pt x="465251" y="298638"/>
                </a:lnTo>
                <a:lnTo>
                  <a:pt x="556696" y="298638"/>
                </a:lnTo>
                <a:lnTo>
                  <a:pt x="574273" y="278099"/>
                </a:lnTo>
                <a:lnTo>
                  <a:pt x="589373" y="232805"/>
                </a:lnTo>
                <a:lnTo>
                  <a:pt x="586751" y="185208"/>
                </a:lnTo>
                <a:lnTo>
                  <a:pt x="586653" y="184894"/>
                </a:lnTo>
                <a:lnTo>
                  <a:pt x="565581" y="140396"/>
                </a:lnTo>
                <a:lnTo>
                  <a:pt x="558465" y="133996"/>
                </a:lnTo>
                <a:close/>
              </a:path>
              <a:path w="929004" h="538479">
                <a:moveTo>
                  <a:pt x="286673" y="44397"/>
                </a:moveTo>
                <a:lnTo>
                  <a:pt x="192481" y="44397"/>
                </a:lnTo>
                <a:lnTo>
                  <a:pt x="224492" y="50877"/>
                </a:lnTo>
                <a:lnTo>
                  <a:pt x="250663" y="68537"/>
                </a:lnTo>
                <a:lnTo>
                  <a:pt x="268322" y="94707"/>
                </a:lnTo>
                <a:lnTo>
                  <a:pt x="274802" y="126719"/>
                </a:lnTo>
                <a:lnTo>
                  <a:pt x="268322" y="158728"/>
                </a:lnTo>
                <a:lnTo>
                  <a:pt x="250663" y="184894"/>
                </a:lnTo>
                <a:lnTo>
                  <a:pt x="224492" y="202549"/>
                </a:lnTo>
                <a:lnTo>
                  <a:pt x="192481" y="209027"/>
                </a:lnTo>
                <a:lnTo>
                  <a:pt x="284908" y="209027"/>
                </a:lnTo>
                <a:lnTo>
                  <a:pt x="302561" y="188318"/>
                </a:lnTo>
                <a:lnTo>
                  <a:pt x="317580" y="143068"/>
                </a:lnTo>
                <a:lnTo>
                  <a:pt x="314919" y="95415"/>
                </a:lnTo>
                <a:lnTo>
                  <a:pt x="293776" y="50785"/>
                </a:lnTo>
                <a:lnTo>
                  <a:pt x="286673" y="44397"/>
                </a:lnTo>
                <a:close/>
              </a:path>
              <a:path w="929004" h="538479">
                <a:moveTo>
                  <a:pt x="831400" y="44397"/>
                </a:moveTo>
                <a:lnTo>
                  <a:pt x="736104" y="44397"/>
                </a:lnTo>
                <a:lnTo>
                  <a:pt x="768116" y="50877"/>
                </a:lnTo>
                <a:lnTo>
                  <a:pt x="794286" y="68537"/>
                </a:lnTo>
                <a:lnTo>
                  <a:pt x="811946" y="94707"/>
                </a:lnTo>
                <a:lnTo>
                  <a:pt x="818426" y="126719"/>
                </a:lnTo>
                <a:lnTo>
                  <a:pt x="811946" y="158728"/>
                </a:lnTo>
                <a:lnTo>
                  <a:pt x="794286" y="184894"/>
                </a:lnTo>
                <a:lnTo>
                  <a:pt x="768116" y="202549"/>
                </a:lnTo>
                <a:lnTo>
                  <a:pt x="736104" y="209027"/>
                </a:lnTo>
                <a:lnTo>
                  <a:pt x="830731" y="209027"/>
                </a:lnTo>
                <a:lnTo>
                  <a:pt x="855275" y="167282"/>
                </a:lnTo>
                <a:lnTo>
                  <a:pt x="862247" y="118893"/>
                </a:lnTo>
                <a:lnTo>
                  <a:pt x="858629" y="94486"/>
                </a:lnTo>
                <a:lnTo>
                  <a:pt x="850298" y="71260"/>
                </a:lnTo>
                <a:lnTo>
                  <a:pt x="837399" y="49795"/>
                </a:lnTo>
                <a:lnTo>
                  <a:pt x="831400" y="44397"/>
                </a:lnTo>
                <a:close/>
              </a:path>
            </a:pathLst>
          </a:custGeom>
          <a:solidFill>
            <a:srgbClr val="08989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265" b="0" i="0" u="none" strike="noStrike" kern="0" cap="none" spc="0" normalizeH="0" baseline="0" noProof="0" dirty="0" smtClean="0">
              <a:ln>
                <a:noFill/>
              </a:ln>
              <a:solidFill>
                <a:prstClr val="black"/>
              </a:solidFill>
              <a:effectLst/>
              <a:uLnTx/>
              <a:uFillTx/>
            </a:endParaRPr>
          </a:p>
        </p:txBody>
      </p:sp>
      <p:pic>
        <p:nvPicPr>
          <p:cNvPr id="2" name="Picture 1"/>
          <p:cNvPicPr>
            <a:picLocks noChangeAspect="1"/>
          </p:cNvPicPr>
          <p:nvPr/>
        </p:nvPicPr>
        <p:blipFill>
          <a:blip r:embed="rId5"/>
          <a:stretch>
            <a:fillRect/>
          </a:stretch>
        </p:blipFill>
        <p:spPr>
          <a:xfrm>
            <a:off x="5187817" y="2717447"/>
            <a:ext cx="1597290" cy="1670449"/>
          </a:xfrm>
          <a:prstGeom prst="rect">
            <a:avLst/>
          </a:prstGeom>
        </p:spPr>
      </p:pic>
      <p:sp>
        <p:nvSpPr>
          <p:cNvPr id="3" name="TextBox 2"/>
          <p:cNvSpPr txBox="1"/>
          <p:nvPr/>
        </p:nvSpPr>
        <p:spPr>
          <a:xfrm>
            <a:off x="1327101" y="4387896"/>
            <a:ext cx="2984597" cy="523220"/>
          </a:xfrm>
          <a:prstGeom prst="rect">
            <a:avLst/>
          </a:prstGeom>
          <a:noFill/>
        </p:spPr>
        <p:txBody>
          <a:bodyPr wrap="square" rtlCol="0">
            <a:spAutoFit/>
          </a:bodyPr>
          <a:lstStyle/>
          <a:p>
            <a:r>
              <a:rPr lang="en-GB" sz="2800" b="1" dirty="0" smtClean="0">
                <a:solidFill>
                  <a:schemeClr val="bg1"/>
                </a:solidFill>
                <a:latin typeface="Northern Ireland Headline" panose="02000506040000020004"/>
              </a:rPr>
              <a:t>Influencers</a:t>
            </a:r>
            <a:endParaRPr lang="en-GB" sz="2800" b="1" dirty="0">
              <a:solidFill>
                <a:schemeClr val="bg1"/>
              </a:solidFill>
              <a:latin typeface="Northern Ireland Headline" panose="02000506040000020004"/>
            </a:endParaRPr>
          </a:p>
        </p:txBody>
      </p:sp>
      <p:sp>
        <p:nvSpPr>
          <p:cNvPr id="6" name="TextBox 5"/>
          <p:cNvSpPr txBox="1"/>
          <p:nvPr/>
        </p:nvSpPr>
        <p:spPr>
          <a:xfrm>
            <a:off x="5105400" y="4387896"/>
            <a:ext cx="2181225" cy="523220"/>
          </a:xfrm>
          <a:prstGeom prst="rect">
            <a:avLst/>
          </a:prstGeom>
          <a:noFill/>
        </p:spPr>
        <p:txBody>
          <a:bodyPr wrap="square" rtlCol="0">
            <a:spAutoFit/>
          </a:bodyPr>
          <a:lstStyle/>
          <a:p>
            <a:r>
              <a:rPr lang="en-GB" sz="2800" dirty="0" smtClean="0">
                <a:solidFill>
                  <a:schemeClr val="bg1"/>
                </a:solidFill>
                <a:latin typeface="Northern Ireland Headline" panose="02000506040000020004"/>
              </a:rPr>
              <a:t>Key locations</a:t>
            </a:r>
            <a:endParaRPr lang="en-GB" sz="2800" dirty="0">
              <a:solidFill>
                <a:schemeClr val="bg1"/>
              </a:solidFill>
              <a:latin typeface="Northern Ireland Headline" panose="02000506040000020004"/>
            </a:endParaRPr>
          </a:p>
        </p:txBody>
      </p:sp>
      <p:sp>
        <p:nvSpPr>
          <p:cNvPr id="7" name="TextBox 6"/>
          <p:cNvSpPr txBox="1"/>
          <p:nvPr/>
        </p:nvSpPr>
        <p:spPr>
          <a:xfrm>
            <a:off x="8382000" y="4387896"/>
            <a:ext cx="3095625" cy="523220"/>
          </a:xfrm>
          <a:prstGeom prst="rect">
            <a:avLst/>
          </a:prstGeom>
          <a:noFill/>
        </p:spPr>
        <p:txBody>
          <a:bodyPr wrap="square" rtlCol="0">
            <a:spAutoFit/>
          </a:bodyPr>
          <a:lstStyle/>
          <a:p>
            <a:r>
              <a:rPr lang="en-GB" sz="2800" dirty="0" smtClean="0">
                <a:solidFill>
                  <a:schemeClr val="bg1"/>
                </a:solidFill>
                <a:latin typeface="Northern Ireland Headline" panose="02000506040000020004"/>
              </a:rPr>
              <a:t>Priority sectors for NI</a:t>
            </a:r>
            <a:endParaRPr lang="en-GB" sz="2800" dirty="0">
              <a:solidFill>
                <a:schemeClr val="bg1"/>
              </a:solidFill>
              <a:latin typeface="Northern Ireland Headline" panose="02000506040000020004"/>
            </a:endParaRPr>
          </a:p>
        </p:txBody>
      </p:sp>
    </p:spTree>
    <p:extLst>
      <p:ext uri="{BB962C8B-B14F-4D97-AF65-F5344CB8AC3E}">
        <p14:creationId xmlns:p14="http://schemas.microsoft.com/office/powerpoint/2010/main" val="30943035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1B2E43"/>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CB162745-558A-D949-A11D-945436A0CE2F}"/>
              </a:ext>
            </a:extLst>
          </p:cNvPr>
          <p:cNvSpPr txBox="1"/>
          <p:nvPr/>
        </p:nvSpPr>
        <p:spPr>
          <a:xfrm>
            <a:off x="606328" y="443175"/>
            <a:ext cx="7775672" cy="578620"/>
          </a:xfrm>
          <a:prstGeom prst="rect">
            <a:avLst/>
          </a:prstGeom>
          <a:noFill/>
        </p:spPr>
        <p:txBody>
          <a:bodyPr wrap="square" rtlCol="0">
            <a:spAutoFit/>
          </a:bodyPr>
          <a:lstStyle/>
          <a:p>
            <a:r>
              <a:rPr lang="en-GB" sz="3160" dirty="0" smtClean="0">
                <a:solidFill>
                  <a:srgbClr val="B5C744"/>
                </a:solidFill>
                <a:latin typeface="Northern Ireland Headline" panose="02000506040000020004" pitchFamily="2" charset="77"/>
              </a:rPr>
              <a:t>How you can help: </a:t>
            </a:r>
            <a:endParaRPr lang="en-GB" sz="3160" dirty="0">
              <a:solidFill>
                <a:srgbClr val="B5C744"/>
              </a:solidFill>
              <a:latin typeface="Northern Ireland Headline" panose="02000506040000020004" pitchFamily="2" charset="77"/>
            </a:endParaRPr>
          </a:p>
        </p:txBody>
      </p:sp>
      <p:pic>
        <p:nvPicPr>
          <p:cNvPr id="10" name="Picture 9">
            <a:extLst>
              <a:ext uri="{FF2B5EF4-FFF2-40B4-BE49-F238E27FC236}">
                <a16:creationId xmlns:a16="http://schemas.microsoft.com/office/drawing/2014/main" xmlns="" id="{D1EE8F10-4C3F-E24C-A787-46EC15CCC90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86442" y="5753746"/>
            <a:ext cx="2092271" cy="712876"/>
          </a:xfrm>
          <a:prstGeom prst="rect">
            <a:avLst/>
          </a:prstGeom>
        </p:spPr>
      </p:pic>
      <p:pic>
        <p:nvPicPr>
          <p:cNvPr id="5" name="Picture 4">
            <a:extLst>
              <a:ext uri="{FF2B5EF4-FFF2-40B4-BE49-F238E27FC236}">
                <a16:creationId xmlns="" xmlns:a16="http://schemas.microsoft.com/office/drawing/2014/main" id="{65D0766F-0AFE-2347-B538-FB037830C6A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00193" y="2209800"/>
            <a:ext cx="1993971" cy="2319646"/>
          </a:xfrm>
          <a:prstGeom prst="rect">
            <a:avLst/>
          </a:prstGeom>
        </p:spPr>
      </p:pic>
      <p:sp>
        <p:nvSpPr>
          <p:cNvPr id="3" name="TextBox 2"/>
          <p:cNvSpPr txBox="1"/>
          <p:nvPr/>
        </p:nvSpPr>
        <p:spPr>
          <a:xfrm>
            <a:off x="2419350" y="4762500"/>
            <a:ext cx="2676525" cy="523220"/>
          </a:xfrm>
          <a:prstGeom prst="rect">
            <a:avLst/>
          </a:prstGeom>
          <a:noFill/>
        </p:spPr>
        <p:txBody>
          <a:bodyPr wrap="square" rtlCol="0">
            <a:spAutoFit/>
          </a:bodyPr>
          <a:lstStyle/>
          <a:p>
            <a:r>
              <a:rPr lang="en-GB" sz="2800" b="1" dirty="0" smtClean="0">
                <a:solidFill>
                  <a:schemeClr val="bg1"/>
                </a:solidFill>
                <a:latin typeface="Northern Ireland Headline" panose="02000506040000020004"/>
              </a:rPr>
              <a:t>Sign-up</a:t>
            </a:r>
            <a:endParaRPr lang="en-GB" sz="2800" b="1" dirty="0">
              <a:solidFill>
                <a:schemeClr val="bg1"/>
              </a:solidFill>
              <a:latin typeface="Northern Ireland Headline" panose="02000506040000020004"/>
            </a:endParaRPr>
          </a:p>
        </p:txBody>
      </p:sp>
      <p:pic>
        <p:nvPicPr>
          <p:cNvPr id="7" name="Picture 6">
            <a:extLst>
              <a:ext uri="{FF2B5EF4-FFF2-40B4-BE49-F238E27FC236}">
                <a16:creationId xmlns="" xmlns:a16="http://schemas.microsoft.com/office/drawing/2014/main" id="{3888C630-185D-8F47-B17D-1632BA93F2AA}"/>
              </a:ext>
            </a:extLst>
          </p:cNvPr>
          <p:cNvPicPr>
            <a:picLocks noChangeAspect="1"/>
          </p:cNvPicPr>
          <p:nvPr/>
        </p:nvPicPr>
        <p:blipFill>
          <a:blip r:embed="rId5">
            <a:duotone>
              <a:schemeClr val="accent6">
                <a:shade val="45000"/>
                <a:satMod val="135000"/>
              </a:schemeClr>
              <a:prstClr val="white"/>
            </a:duotone>
            <a:extLst>
              <a:ext uri="{BEBA8EAE-BF5A-486C-A8C5-ECC9F3942E4B}">
                <a14:imgProps xmlns:a14="http://schemas.microsoft.com/office/drawing/2010/main">
                  <a14:imgLayer r:embed="rId6">
                    <a14:imgEffect>
                      <a14:colorTemperature colorTemp="11200"/>
                    </a14:imgEffect>
                    <a14:imgEffect>
                      <a14:saturation sat="188000"/>
                    </a14:imgEffect>
                  </a14:imgLayer>
                </a14:imgProps>
              </a:ext>
              <a:ext uri="{28A0092B-C50C-407E-A947-70E740481C1C}">
                <a14:useLocalDpi xmlns:a14="http://schemas.microsoft.com/office/drawing/2010/main" val="0"/>
              </a:ext>
            </a:extLst>
          </a:blip>
          <a:stretch>
            <a:fillRect/>
          </a:stretch>
        </p:blipFill>
        <p:spPr>
          <a:xfrm>
            <a:off x="6743700" y="2414213"/>
            <a:ext cx="1943099" cy="2115233"/>
          </a:xfrm>
          <a:prstGeom prst="rect">
            <a:avLst/>
          </a:prstGeom>
        </p:spPr>
      </p:pic>
      <p:sp>
        <p:nvSpPr>
          <p:cNvPr id="6" name="TextBox 5"/>
          <p:cNvSpPr txBox="1"/>
          <p:nvPr/>
        </p:nvSpPr>
        <p:spPr>
          <a:xfrm>
            <a:off x="6743700" y="4762500"/>
            <a:ext cx="2371725" cy="523220"/>
          </a:xfrm>
          <a:prstGeom prst="rect">
            <a:avLst/>
          </a:prstGeom>
          <a:noFill/>
        </p:spPr>
        <p:txBody>
          <a:bodyPr wrap="square" rtlCol="0">
            <a:spAutoFit/>
          </a:bodyPr>
          <a:lstStyle/>
          <a:p>
            <a:r>
              <a:rPr lang="en-GB" sz="2800" b="1" dirty="0" smtClean="0">
                <a:solidFill>
                  <a:schemeClr val="bg1"/>
                </a:solidFill>
                <a:latin typeface="Northern Ireland Headline" panose="02000506040000020004"/>
              </a:rPr>
              <a:t>Spread the word</a:t>
            </a:r>
            <a:endParaRPr lang="en-GB" sz="2800" b="1" dirty="0">
              <a:solidFill>
                <a:schemeClr val="bg1"/>
              </a:solidFill>
              <a:latin typeface="Northern Ireland Headline" panose="02000506040000020004"/>
            </a:endParaRPr>
          </a:p>
        </p:txBody>
      </p:sp>
    </p:spTree>
    <p:extLst>
      <p:ext uri="{BB962C8B-B14F-4D97-AF65-F5344CB8AC3E}">
        <p14:creationId xmlns:p14="http://schemas.microsoft.com/office/powerpoint/2010/main" val="41063933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xmlns="" id="{18FCF105-F8DD-C44D-86E1-1573CCBD23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198" y="-81840"/>
            <a:ext cx="12489084" cy="7021681"/>
          </a:xfrm>
          <a:prstGeom prst="rect">
            <a:avLst/>
          </a:prstGeom>
        </p:spPr>
      </p:pic>
      <p:sp>
        <p:nvSpPr>
          <p:cNvPr id="4" name="Rectangle 3">
            <a:extLst>
              <a:ext uri="{FF2B5EF4-FFF2-40B4-BE49-F238E27FC236}">
                <a16:creationId xmlns:a16="http://schemas.microsoft.com/office/drawing/2014/main" xmlns="" id="{F30360EE-1414-7B48-A928-6BCC6A5C09C5}"/>
              </a:ext>
            </a:extLst>
          </p:cNvPr>
          <p:cNvSpPr/>
          <p:nvPr/>
        </p:nvSpPr>
        <p:spPr>
          <a:xfrm>
            <a:off x="2819724" y="497878"/>
            <a:ext cx="5882330" cy="461665"/>
          </a:xfrm>
          <a:prstGeom prst="rect">
            <a:avLst/>
          </a:prstGeom>
        </p:spPr>
        <p:txBody>
          <a:bodyPr wrap="square">
            <a:spAutoFit/>
          </a:bodyPr>
          <a:lstStyle/>
          <a:p>
            <a:r>
              <a:rPr lang="en-GB" sz="2400" dirty="0">
                <a:solidFill>
                  <a:schemeClr val="bg1"/>
                </a:solidFill>
                <a:latin typeface="Northern Ireland" panose="02000506040000020004"/>
              </a:rPr>
              <a:t>|    Subscribe to our bi-monthly newsletter    |  </a:t>
            </a:r>
            <a:endParaRPr lang="en-GB" b="1" dirty="0">
              <a:solidFill>
                <a:schemeClr val="bg1"/>
              </a:solidFill>
              <a:latin typeface="Northern Ireland" panose="02000506040000020004" pitchFamily="2" charset="77"/>
            </a:endParaRPr>
          </a:p>
        </p:txBody>
      </p:sp>
      <p:pic>
        <p:nvPicPr>
          <p:cNvPr id="9" name="Picture 8">
            <a:extLst>
              <a:ext uri="{FF2B5EF4-FFF2-40B4-BE49-F238E27FC236}">
                <a16:creationId xmlns:a16="http://schemas.microsoft.com/office/drawing/2014/main" xmlns="" id="{8217A29C-975F-024D-9352-CE07B72A82E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58410" y="564483"/>
            <a:ext cx="334894" cy="328454"/>
          </a:xfrm>
          <a:prstGeom prst="rect">
            <a:avLst/>
          </a:prstGeom>
        </p:spPr>
      </p:pic>
      <p:cxnSp>
        <p:nvCxnSpPr>
          <p:cNvPr id="10" name="Straight Connector 9">
            <a:extLst>
              <a:ext uri="{FF2B5EF4-FFF2-40B4-BE49-F238E27FC236}">
                <a16:creationId xmlns:a16="http://schemas.microsoft.com/office/drawing/2014/main" xmlns="" id="{BD346F98-50B0-C24A-92AD-41AC1DA62C4D}"/>
              </a:ext>
            </a:extLst>
          </p:cNvPr>
          <p:cNvCxnSpPr>
            <a:cxnSpLocks/>
          </p:cNvCxnSpPr>
          <p:nvPr/>
        </p:nvCxnSpPr>
        <p:spPr>
          <a:xfrm>
            <a:off x="682528" y="1113235"/>
            <a:ext cx="1083891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xmlns="" id="{756ABFF5-472C-4743-A50D-63069D7098F1}"/>
              </a:ext>
            </a:extLst>
          </p:cNvPr>
          <p:cNvSpPr/>
          <p:nvPr/>
        </p:nvSpPr>
        <p:spPr>
          <a:xfrm>
            <a:off x="8890272" y="544044"/>
            <a:ext cx="5473631" cy="369332"/>
          </a:xfrm>
          <a:prstGeom prst="rect">
            <a:avLst/>
          </a:prstGeom>
        </p:spPr>
        <p:txBody>
          <a:bodyPr wrap="square">
            <a:spAutoFit/>
          </a:bodyPr>
          <a:lstStyle/>
          <a:p>
            <a:r>
              <a:rPr lang="en-GB" dirty="0" err="1">
                <a:solidFill>
                  <a:schemeClr val="bg1"/>
                </a:solidFill>
                <a:latin typeface="Northern Ireland" panose="02000506040000020004" pitchFamily="2" charset="77"/>
              </a:rPr>
              <a:t>niconnections.com</a:t>
            </a:r>
            <a:endParaRPr lang="en-GB" dirty="0">
              <a:solidFill>
                <a:schemeClr val="bg1"/>
              </a:solidFill>
              <a:latin typeface="Northern Ireland" panose="02000506040000020004" pitchFamily="2" charset="77"/>
            </a:endParaRPr>
          </a:p>
        </p:txBody>
      </p:sp>
      <p:sp>
        <p:nvSpPr>
          <p:cNvPr id="12" name="TextBox 11">
            <a:extLst>
              <a:ext uri="{FF2B5EF4-FFF2-40B4-BE49-F238E27FC236}">
                <a16:creationId xmlns:a16="http://schemas.microsoft.com/office/drawing/2014/main" xmlns="" id="{14C62EE2-8D28-654A-8869-C0C78AE97BED}"/>
              </a:ext>
            </a:extLst>
          </p:cNvPr>
          <p:cNvSpPr txBox="1"/>
          <p:nvPr/>
        </p:nvSpPr>
        <p:spPr>
          <a:xfrm>
            <a:off x="606328" y="443175"/>
            <a:ext cx="2381060" cy="578620"/>
          </a:xfrm>
          <a:prstGeom prst="rect">
            <a:avLst/>
          </a:prstGeom>
          <a:noFill/>
        </p:spPr>
        <p:txBody>
          <a:bodyPr wrap="square" rtlCol="0">
            <a:spAutoFit/>
          </a:bodyPr>
          <a:lstStyle/>
          <a:p>
            <a:r>
              <a:rPr lang="en-GB" sz="3160" dirty="0">
                <a:solidFill>
                  <a:schemeClr val="bg1"/>
                </a:solidFill>
                <a:latin typeface="Northern Ireland Headline" panose="02000506040000020004" pitchFamily="2" charset="77"/>
              </a:rPr>
              <a:t>Be part of it</a:t>
            </a:r>
          </a:p>
        </p:txBody>
      </p:sp>
    </p:spTree>
    <p:extLst>
      <p:ext uri="{BB962C8B-B14F-4D97-AF65-F5344CB8AC3E}">
        <p14:creationId xmlns:p14="http://schemas.microsoft.com/office/powerpoint/2010/main" val="23596471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45DE299E-892E-D644-AB2F-9998D82043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157" y="-23998"/>
            <a:ext cx="12292314" cy="6905997"/>
          </a:xfrm>
          <a:prstGeom prst="rect">
            <a:avLst/>
          </a:prstGeom>
        </p:spPr>
      </p:pic>
      <p:cxnSp>
        <p:nvCxnSpPr>
          <p:cNvPr id="16" name="Straight Connector 15">
            <a:extLst>
              <a:ext uri="{FF2B5EF4-FFF2-40B4-BE49-F238E27FC236}">
                <a16:creationId xmlns:a16="http://schemas.microsoft.com/office/drawing/2014/main" xmlns="" id="{A8F0E29D-8265-6B46-BB3C-AC20A8D3298D}"/>
              </a:ext>
            </a:extLst>
          </p:cNvPr>
          <p:cNvCxnSpPr>
            <a:cxnSpLocks/>
          </p:cNvCxnSpPr>
          <p:nvPr/>
        </p:nvCxnSpPr>
        <p:spPr>
          <a:xfrm>
            <a:off x="682528" y="1113235"/>
            <a:ext cx="1083891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xmlns="" id="{B06BA496-E853-E242-A349-4E620EE0C759}"/>
              </a:ext>
            </a:extLst>
          </p:cNvPr>
          <p:cNvSpPr txBox="1"/>
          <p:nvPr/>
        </p:nvSpPr>
        <p:spPr>
          <a:xfrm>
            <a:off x="606328" y="443175"/>
            <a:ext cx="7775672" cy="578620"/>
          </a:xfrm>
          <a:prstGeom prst="rect">
            <a:avLst/>
          </a:prstGeom>
          <a:noFill/>
        </p:spPr>
        <p:txBody>
          <a:bodyPr wrap="square" rtlCol="0">
            <a:spAutoFit/>
          </a:bodyPr>
          <a:lstStyle/>
          <a:p>
            <a:r>
              <a:rPr lang="en-GB" sz="3160" dirty="0">
                <a:solidFill>
                  <a:schemeClr val="bg1"/>
                </a:solidFill>
                <a:latin typeface="Northern Ireland Headline" panose="02000506040000020004" pitchFamily="2" charset="77"/>
              </a:rPr>
              <a:t>Help us grow</a:t>
            </a:r>
          </a:p>
        </p:txBody>
      </p:sp>
    </p:spTree>
    <p:extLst>
      <p:ext uri="{BB962C8B-B14F-4D97-AF65-F5344CB8AC3E}">
        <p14:creationId xmlns:p14="http://schemas.microsoft.com/office/powerpoint/2010/main" val="19179748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xmlns="" id="{C14F3BB7-9DD7-B14A-A5B0-B03787DB245F}"/>
              </a:ext>
            </a:extLst>
          </p:cNvPr>
          <p:cNvSpPr txBox="1"/>
          <p:nvPr/>
        </p:nvSpPr>
        <p:spPr>
          <a:xfrm>
            <a:off x="3881543" y="3139690"/>
            <a:ext cx="7775672" cy="578620"/>
          </a:xfrm>
          <a:prstGeom prst="rect">
            <a:avLst/>
          </a:prstGeom>
          <a:noFill/>
        </p:spPr>
        <p:txBody>
          <a:bodyPr wrap="square" rtlCol="0">
            <a:spAutoFit/>
          </a:bodyPr>
          <a:lstStyle/>
          <a:p>
            <a:pPr algn="r"/>
            <a:r>
              <a:rPr lang="en-GB" sz="3160" dirty="0">
                <a:solidFill>
                  <a:schemeClr val="bg1"/>
                </a:solidFill>
                <a:latin typeface="Northern Ireland Headline" panose="02000506040000020004" pitchFamily="2" charset="77"/>
              </a:rPr>
              <a:t>Thank you</a:t>
            </a:r>
          </a:p>
        </p:txBody>
      </p:sp>
      <p:pic>
        <p:nvPicPr>
          <p:cNvPr id="3" name="Picture 2">
            <a:extLst>
              <a:ext uri="{FF2B5EF4-FFF2-40B4-BE49-F238E27FC236}">
                <a16:creationId xmlns:a16="http://schemas.microsoft.com/office/drawing/2014/main" xmlns="" id="{F79553D6-3EA7-7F4B-B5A5-0647816CB9D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86442" y="5753746"/>
            <a:ext cx="2092271" cy="712876"/>
          </a:xfrm>
          <a:prstGeom prst="rect">
            <a:avLst/>
          </a:prstGeom>
        </p:spPr>
      </p:pic>
    </p:spTree>
    <p:extLst>
      <p:ext uri="{BB962C8B-B14F-4D97-AF65-F5344CB8AC3E}">
        <p14:creationId xmlns:p14="http://schemas.microsoft.com/office/powerpoint/2010/main" val="42493674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1B2E43"/>
        </a:solidFill>
        <a:effectLst/>
      </p:bgPr>
    </p:bg>
    <p:spTree>
      <p:nvGrpSpPr>
        <p:cNvPr id="1" name=""/>
        <p:cNvGrpSpPr/>
        <p:nvPr/>
      </p:nvGrpSpPr>
      <p:grpSpPr>
        <a:xfrm>
          <a:off x="0" y="0"/>
          <a:ext cx="0" cy="0"/>
          <a:chOff x="0" y="0"/>
          <a:chExt cx="0" cy="0"/>
        </a:xfrm>
      </p:grpSpPr>
      <p:sp>
        <p:nvSpPr>
          <p:cNvPr id="4" name="object 9">
            <a:extLst>
              <a:ext uri="{FF2B5EF4-FFF2-40B4-BE49-F238E27FC236}">
                <a16:creationId xmlns:a16="http://schemas.microsoft.com/office/drawing/2014/main" xmlns="" id="{7CCF39EE-232B-FE4E-A181-8388429C500C}"/>
              </a:ext>
            </a:extLst>
          </p:cNvPr>
          <p:cNvSpPr txBox="1">
            <a:spLocks/>
          </p:cNvSpPr>
          <p:nvPr/>
        </p:nvSpPr>
        <p:spPr>
          <a:xfrm>
            <a:off x="3978721" y="1847711"/>
            <a:ext cx="6350750" cy="1008068"/>
          </a:xfrm>
          <a:prstGeom prst="rect">
            <a:avLst/>
          </a:prstGeom>
        </p:spPr>
        <p:txBody>
          <a:bodyPr vert="horz" wrap="square" lIns="0" tIns="8925" rIns="0" bIns="0" rtlCol="0" anchor="b">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buClr>
                <a:srgbClr val="009999"/>
              </a:buClr>
              <a:buSzPct val="150000"/>
            </a:pPr>
            <a:r>
              <a:rPr lang="en-GB" sz="2400" b="1" dirty="0">
                <a:solidFill>
                  <a:srgbClr val="009999"/>
                </a:solidFill>
                <a:latin typeface="Northern Ireland" panose="02000506040000020004" pitchFamily="2" charset="77"/>
              </a:rPr>
              <a:t>Vision:</a:t>
            </a:r>
            <a:r>
              <a:rPr lang="en-GB" sz="2400" b="1" dirty="0">
                <a:solidFill>
                  <a:srgbClr val="B5C744"/>
                </a:solidFill>
                <a:latin typeface="Northern Ireland" panose="02000506040000020004" pitchFamily="2" charset="77"/>
              </a:rPr>
              <a:t/>
            </a:r>
            <a:br>
              <a:rPr lang="en-GB" sz="2400" b="1" dirty="0">
                <a:solidFill>
                  <a:srgbClr val="B5C744"/>
                </a:solidFill>
                <a:latin typeface="Northern Ireland" panose="02000506040000020004" pitchFamily="2" charset="77"/>
              </a:rPr>
            </a:br>
            <a:r>
              <a:rPr lang="en-GB" sz="2400" dirty="0">
                <a:solidFill>
                  <a:schemeClr val="bg1">
                    <a:lumMod val="95000"/>
                  </a:schemeClr>
                </a:solidFill>
                <a:latin typeface="Northern Ireland" panose="02000506040000020004" pitchFamily="2" charset="77"/>
              </a:rPr>
              <a:t>A place of opportunity where people want</a:t>
            </a:r>
            <a:br>
              <a:rPr lang="en-GB" sz="2400" dirty="0">
                <a:solidFill>
                  <a:schemeClr val="bg1">
                    <a:lumMod val="95000"/>
                  </a:schemeClr>
                </a:solidFill>
                <a:latin typeface="Northern Ireland" panose="02000506040000020004" pitchFamily="2" charset="77"/>
              </a:rPr>
            </a:br>
            <a:r>
              <a:rPr lang="en-GB" sz="2400" dirty="0">
                <a:solidFill>
                  <a:schemeClr val="bg1">
                    <a:lumMod val="95000"/>
                  </a:schemeClr>
                </a:solidFill>
                <a:latin typeface="Northern Ireland" panose="02000506040000020004" pitchFamily="2" charset="77"/>
              </a:rPr>
              <a:t>to live, work, study, visit, invest and do business</a:t>
            </a:r>
            <a:endParaRPr lang="en-GB" b="1" dirty="0">
              <a:solidFill>
                <a:schemeClr val="bg1">
                  <a:lumMod val="95000"/>
                </a:schemeClr>
              </a:solidFill>
              <a:latin typeface="Northern Ireland" panose="02000506040000020004" pitchFamily="2" charset="77"/>
            </a:endParaRPr>
          </a:p>
        </p:txBody>
      </p:sp>
      <p:sp>
        <p:nvSpPr>
          <p:cNvPr id="5" name="TextBox 4">
            <a:extLst>
              <a:ext uri="{FF2B5EF4-FFF2-40B4-BE49-F238E27FC236}">
                <a16:creationId xmlns:a16="http://schemas.microsoft.com/office/drawing/2014/main" xmlns="" id="{0CC242A2-F5EF-F34C-9BB5-49D1235B819F}"/>
              </a:ext>
            </a:extLst>
          </p:cNvPr>
          <p:cNvSpPr txBox="1"/>
          <p:nvPr/>
        </p:nvSpPr>
        <p:spPr>
          <a:xfrm>
            <a:off x="606328" y="443175"/>
            <a:ext cx="5413472" cy="578620"/>
          </a:xfrm>
          <a:prstGeom prst="rect">
            <a:avLst/>
          </a:prstGeom>
          <a:noFill/>
        </p:spPr>
        <p:txBody>
          <a:bodyPr wrap="square" rtlCol="0">
            <a:spAutoFit/>
          </a:bodyPr>
          <a:lstStyle/>
          <a:p>
            <a:r>
              <a:rPr lang="en-GB" sz="3160" dirty="0">
                <a:solidFill>
                  <a:srgbClr val="B5C744"/>
                </a:solidFill>
                <a:latin typeface="Northern Ireland Headline" panose="02000506040000020004" pitchFamily="2" charset="77"/>
              </a:rPr>
              <a:t>Context</a:t>
            </a:r>
          </a:p>
        </p:txBody>
      </p:sp>
      <p:pic>
        <p:nvPicPr>
          <p:cNvPr id="6" name="Picture 5">
            <a:extLst>
              <a:ext uri="{FF2B5EF4-FFF2-40B4-BE49-F238E27FC236}">
                <a16:creationId xmlns:a16="http://schemas.microsoft.com/office/drawing/2014/main" xmlns="" id="{55036979-505B-8D49-9FF9-3BE7E980A85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472" y="1847711"/>
            <a:ext cx="2465888" cy="3580272"/>
          </a:xfrm>
          <a:prstGeom prst="rect">
            <a:avLst/>
          </a:prstGeom>
        </p:spPr>
      </p:pic>
      <p:sp>
        <p:nvSpPr>
          <p:cNvPr id="9" name="object 9">
            <a:extLst>
              <a:ext uri="{FF2B5EF4-FFF2-40B4-BE49-F238E27FC236}">
                <a16:creationId xmlns:a16="http://schemas.microsoft.com/office/drawing/2014/main" xmlns="" id="{1BC46EC2-41F7-BD44-8AEE-757C76B2657E}"/>
              </a:ext>
            </a:extLst>
          </p:cNvPr>
          <p:cNvSpPr txBox="1">
            <a:spLocks/>
          </p:cNvSpPr>
          <p:nvPr/>
        </p:nvSpPr>
        <p:spPr>
          <a:xfrm>
            <a:off x="3978721" y="3450077"/>
            <a:ext cx="6350750" cy="2174220"/>
          </a:xfrm>
          <a:prstGeom prst="rect">
            <a:avLst/>
          </a:prstGeom>
        </p:spPr>
        <p:txBody>
          <a:bodyPr vert="horz" wrap="square" lIns="0" tIns="8925" rIns="0" bIns="0" rtlCol="0" anchor="b">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buClr>
                <a:srgbClr val="009999"/>
              </a:buClr>
              <a:buSzPct val="150000"/>
            </a:pPr>
            <a:endParaRPr lang="en-GB" sz="2400" b="1" dirty="0">
              <a:solidFill>
                <a:srgbClr val="009999"/>
              </a:solidFill>
              <a:latin typeface="Northern Ireland" panose="02000506040000020004" pitchFamily="2" charset="77"/>
            </a:endParaRPr>
          </a:p>
          <a:p>
            <a:pPr marL="342900" indent="-342900" algn="l">
              <a:buClr>
                <a:srgbClr val="009999"/>
              </a:buClr>
              <a:buSzPct val="150000"/>
              <a:buFont typeface="Helvetica" pitchFamily="2" charset="0"/>
              <a:buChar char="‒"/>
            </a:pPr>
            <a:r>
              <a:rPr lang="en-GB" sz="2400" dirty="0">
                <a:solidFill>
                  <a:schemeClr val="bg1">
                    <a:lumMod val="95000"/>
                  </a:schemeClr>
                </a:solidFill>
                <a:latin typeface="Northern Ireland" panose="02000506040000020004" pitchFamily="2" charset="77"/>
              </a:rPr>
              <a:t>Harness the influence and contribution </a:t>
            </a:r>
            <a:br>
              <a:rPr lang="en-GB" sz="2400" dirty="0">
                <a:solidFill>
                  <a:schemeClr val="bg1">
                    <a:lumMod val="95000"/>
                  </a:schemeClr>
                </a:solidFill>
                <a:latin typeface="Northern Ireland" panose="02000506040000020004" pitchFamily="2" charset="77"/>
              </a:rPr>
            </a:br>
            <a:r>
              <a:rPr lang="en-GB" sz="2400" dirty="0">
                <a:solidFill>
                  <a:schemeClr val="bg1">
                    <a:lumMod val="95000"/>
                  </a:schemeClr>
                </a:solidFill>
                <a:latin typeface="Northern Ireland" panose="02000506040000020004" pitchFamily="2" charset="77"/>
              </a:rPr>
              <a:t>of diaspora for future economic growth</a:t>
            </a:r>
          </a:p>
          <a:p>
            <a:pPr marL="342900" indent="-342900" algn="l">
              <a:buClr>
                <a:srgbClr val="009999"/>
              </a:buClr>
              <a:buSzPct val="150000"/>
              <a:buFont typeface="Helvetica" pitchFamily="2" charset="0"/>
              <a:buChar char="‒"/>
            </a:pPr>
            <a:r>
              <a:rPr lang="en-GB" sz="2400" dirty="0">
                <a:solidFill>
                  <a:schemeClr val="bg1">
                    <a:lumMod val="95000"/>
                  </a:schemeClr>
                </a:solidFill>
                <a:latin typeface="Northern Ireland" panose="02000506040000020004" pitchFamily="2" charset="77"/>
              </a:rPr>
              <a:t>Attract back talent</a:t>
            </a:r>
            <a:r>
              <a:rPr lang="en-GB" sz="2400" b="1" dirty="0">
                <a:solidFill>
                  <a:srgbClr val="99CC00"/>
                </a:solidFill>
                <a:latin typeface="Northern Ireland" panose="02000506040000020004" pitchFamily="2" charset="77"/>
              </a:rPr>
              <a:t/>
            </a:r>
            <a:br>
              <a:rPr lang="en-GB" sz="2400" b="1" dirty="0">
                <a:solidFill>
                  <a:srgbClr val="99CC00"/>
                </a:solidFill>
                <a:latin typeface="Northern Ireland" panose="02000506040000020004" pitchFamily="2" charset="77"/>
              </a:rPr>
            </a:br>
            <a:endParaRPr lang="en-GB" b="1" dirty="0">
              <a:solidFill>
                <a:srgbClr val="99CC00"/>
              </a:solidFill>
              <a:latin typeface="Northern Ireland" panose="02000506040000020004" pitchFamily="2" charset="77"/>
            </a:endParaRPr>
          </a:p>
        </p:txBody>
      </p:sp>
      <p:sp>
        <p:nvSpPr>
          <p:cNvPr id="10" name="object 9">
            <a:extLst>
              <a:ext uri="{FF2B5EF4-FFF2-40B4-BE49-F238E27FC236}">
                <a16:creationId xmlns:a16="http://schemas.microsoft.com/office/drawing/2014/main" xmlns="" id="{C08D6E2F-384D-AC45-8768-E7BE68886DBC}"/>
              </a:ext>
            </a:extLst>
          </p:cNvPr>
          <p:cNvSpPr txBox="1">
            <a:spLocks/>
          </p:cNvSpPr>
          <p:nvPr/>
        </p:nvSpPr>
        <p:spPr>
          <a:xfrm>
            <a:off x="3978721" y="3279945"/>
            <a:ext cx="6350750" cy="343271"/>
          </a:xfrm>
          <a:prstGeom prst="rect">
            <a:avLst/>
          </a:prstGeom>
        </p:spPr>
        <p:txBody>
          <a:bodyPr vert="horz" wrap="square" lIns="0" tIns="8925" rIns="0" bIns="0" rtlCol="0" anchor="b">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buClr>
                <a:srgbClr val="009999"/>
              </a:buClr>
              <a:buSzPct val="150000"/>
            </a:pPr>
            <a:r>
              <a:rPr lang="en-GB" sz="2400" b="1" dirty="0">
                <a:solidFill>
                  <a:srgbClr val="009999"/>
                </a:solidFill>
                <a:latin typeface="Northern Ireland" panose="02000506040000020004" pitchFamily="2" charset="77"/>
              </a:rPr>
              <a:t>Commitment:</a:t>
            </a:r>
          </a:p>
        </p:txBody>
      </p:sp>
      <p:pic>
        <p:nvPicPr>
          <p:cNvPr id="11" name="Picture 10">
            <a:extLst>
              <a:ext uri="{FF2B5EF4-FFF2-40B4-BE49-F238E27FC236}">
                <a16:creationId xmlns:a16="http://schemas.microsoft.com/office/drawing/2014/main" xmlns="" id="{21DBC3AD-D5D8-8C41-8C6E-D00F1B7FAA3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86442" y="5753746"/>
            <a:ext cx="2092271" cy="712876"/>
          </a:xfrm>
          <a:prstGeom prst="rect">
            <a:avLst/>
          </a:prstGeom>
        </p:spPr>
      </p:pic>
    </p:spTree>
    <p:extLst>
      <p:ext uri="{BB962C8B-B14F-4D97-AF65-F5344CB8AC3E}">
        <p14:creationId xmlns:p14="http://schemas.microsoft.com/office/powerpoint/2010/main" val="6560239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1B2E43"/>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xmlns="" id="{E6893A70-0BF6-CB44-8521-E642D215A7FB}"/>
              </a:ext>
            </a:extLst>
          </p:cNvPr>
          <p:cNvSpPr txBox="1"/>
          <p:nvPr/>
        </p:nvSpPr>
        <p:spPr>
          <a:xfrm>
            <a:off x="1021122" y="3663814"/>
            <a:ext cx="2782397" cy="830997"/>
          </a:xfrm>
          <a:prstGeom prst="rect">
            <a:avLst/>
          </a:prstGeom>
          <a:noFill/>
        </p:spPr>
        <p:txBody>
          <a:bodyPr wrap="square" rtlCol="0">
            <a:spAutoFit/>
          </a:bodyPr>
          <a:lstStyle/>
          <a:p>
            <a:pPr algn="ctr">
              <a:buClr>
                <a:srgbClr val="009999"/>
              </a:buClr>
              <a:buSzPct val="150000"/>
            </a:pPr>
            <a:r>
              <a:rPr lang="en-GB" sz="2400" dirty="0">
                <a:solidFill>
                  <a:schemeClr val="bg1">
                    <a:lumMod val="95000"/>
                  </a:schemeClr>
                </a:solidFill>
                <a:latin typeface="Northern Ireland" panose="02000506040000020004" pitchFamily="2" charset="77"/>
              </a:rPr>
              <a:t>Led by a dedicated</a:t>
            </a:r>
            <a:br>
              <a:rPr lang="en-GB" sz="2400" dirty="0">
                <a:solidFill>
                  <a:schemeClr val="bg1">
                    <a:lumMod val="95000"/>
                  </a:schemeClr>
                </a:solidFill>
                <a:latin typeface="Northern Ireland" panose="02000506040000020004" pitchFamily="2" charset="77"/>
              </a:rPr>
            </a:br>
            <a:r>
              <a:rPr lang="en-GB" sz="2400" dirty="0">
                <a:solidFill>
                  <a:schemeClr val="bg1">
                    <a:lumMod val="95000"/>
                  </a:schemeClr>
                </a:solidFill>
                <a:latin typeface="Northern Ireland" panose="02000506040000020004" pitchFamily="2" charset="77"/>
              </a:rPr>
              <a:t> team in Belfast</a:t>
            </a:r>
          </a:p>
        </p:txBody>
      </p:sp>
      <p:pic>
        <p:nvPicPr>
          <p:cNvPr id="9" name="Picture 8">
            <a:extLst>
              <a:ext uri="{FF2B5EF4-FFF2-40B4-BE49-F238E27FC236}">
                <a16:creationId xmlns:a16="http://schemas.microsoft.com/office/drawing/2014/main" xmlns="" id="{949542F6-9F8A-8148-9373-4BFD24E141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2089" y="2538355"/>
            <a:ext cx="833695" cy="785422"/>
          </a:xfrm>
          <a:prstGeom prst="rect">
            <a:avLst/>
          </a:prstGeom>
        </p:spPr>
      </p:pic>
      <p:sp>
        <p:nvSpPr>
          <p:cNvPr id="11" name="TextBox 10">
            <a:extLst>
              <a:ext uri="{FF2B5EF4-FFF2-40B4-BE49-F238E27FC236}">
                <a16:creationId xmlns:a16="http://schemas.microsoft.com/office/drawing/2014/main" xmlns="" id="{3DC548FF-B96F-1C41-857B-1F142B1E216A}"/>
              </a:ext>
            </a:extLst>
          </p:cNvPr>
          <p:cNvSpPr txBox="1"/>
          <p:nvPr/>
        </p:nvSpPr>
        <p:spPr>
          <a:xfrm>
            <a:off x="606328" y="443175"/>
            <a:ext cx="5413472" cy="578620"/>
          </a:xfrm>
          <a:prstGeom prst="rect">
            <a:avLst/>
          </a:prstGeom>
          <a:noFill/>
        </p:spPr>
        <p:txBody>
          <a:bodyPr wrap="square" rtlCol="0">
            <a:spAutoFit/>
          </a:bodyPr>
          <a:lstStyle/>
          <a:p>
            <a:r>
              <a:rPr lang="en-GB" sz="3160" dirty="0">
                <a:solidFill>
                  <a:srgbClr val="B5C744"/>
                </a:solidFill>
                <a:latin typeface="Northern Ireland Headline" panose="02000506040000020004" pitchFamily="2" charset="77"/>
              </a:rPr>
              <a:t>Team NI Connections</a:t>
            </a:r>
          </a:p>
        </p:txBody>
      </p:sp>
      <p:pic>
        <p:nvPicPr>
          <p:cNvPr id="3" name="Picture 2">
            <a:extLst>
              <a:ext uri="{FF2B5EF4-FFF2-40B4-BE49-F238E27FC236}">
                <a16:creationId xmlns:a16="http://schemas.microsoft.com/office/drawing/2014/main" xmlns="" id="{11D995B0-5833-D148-8764-3F23A84A77D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91675" y="2639028"/>
            <a:ext cx="1165924" cy="684749"/>
          </a:xfrm>
          <a:prstGeom prst="rect">
            <a:avLst/>
          </a:prstGeom>
        </p:spPr>
      </p:pic>
      <p:sp>
        <p:nvSpPr>
          <p:cNvPr id="14" name="TextBox 13">
            <a:extLst>
              <a:ext uri="{FF2B5EF4-FFF2-40B4-BE49-F238E27FC236}">
                <a16:creationId xmlns:a16="http://schemas.microsoft.com/office/drawing/2014/main" xmlns="" id="{DFF864F7-B67F-424B-9FC2-CE4BF95DA452}"/>
              </a:ext>
            </a:extLst>
          </p:cNvPr>
          <p:cNvSpPr txBox="1"/>
          <p:nvPr/>
        </p:nvSpPr>
        <p:spPr>
          <a:xfrm>
            <a:off x="4347797" y="3648818"/>
            <a:ext cx="2962280" cy="830997"/>
          </a:xfrm>
          <a:prstGeom prst="rect">
            <a:avLst/>
          </a:prstGeom>
          <a:noFill/>
        </p:spPr>
        <p:txBody>
          <a:bodyPr wrap="square" rtlCol="0">
            <a:spAutoFit/>
          </a:bodyPr>
          <a:lstStyle/>
          <a:p>
            <a:pPr algn="ctr">
              <a:buClr>
                <a:srgbClr val="009999"/>
              </a:buClr>
              <a:buSzPct val="150000"/>
            </a:pPr>
            <a:r>
              <a:rPr lang="en-GB" sz="2400" dirty="0">
                <a:solidFill>
                  <a:schemeClr val="bg1">
                    <a:lumMod val="95000"/>
                  </a:schemeClr>
                </a:solidFill>
                <a:latin typeface="Northern Ireland" panose="02000506040000020004" pitchFamily="2" charset="77"/>
              </a:rPr>
              <a:t>Working with </a:t>
            </a:r>
          </a:p>
          <a:p>
            <a:pPr algn="ctr">
              <a:buClr>
                <a:srgbClr val="009999"/>
              </a:buClr>
              <a:buSzPct val="150000"/>
            </a:pPr>
            <a:r>
              <a:rPr lang="en-GB" sz="2400" dirty="0">
                <a:solidFill>
                  <a:schemeClr val="bg1">
                    <a:lumMod val="95000"/>
                  </a:schemeClr>
                </a:solidFill>
                <a:latin typeface="Northern Ireland" panose="02000506040000020004" pitchFamily="2" charset="77"/>
              </a:rPr>
              <a:t>diaspora stakeholders</a:t>
            </a:r>
          </a:p>
        </p:txBody>
      </p:sp>
      <p:sp>
        <p:nvSpPr>
          <p:cNvPr id="15" name="TextBox 14">
            <a:extLst>
              <a:ext uri="{FF2B5EF4-FFF2-40B4-BE49-F238E27FC236}">
                <a16:creationId xmlns:a16="http://schemas.microsoft.com/office/drawing/2014/main" xmlns="" id="{79863740-5344-C34E-9FF1-B53F92C991D8}"/>
              </a:ext>
            </a:extLst>
          </p:cNvPr>
          <p:cNvSpPr txBox="1"/>
          <p:nvPr/>
        </p:nvSpPr>
        <p:spPr>
          <a:xfrm>
            <a:off x="7316407" y="3663814"/>
            <a:ext cx="4221453" cy="1200329"/>
          </a:xfrm>
          <a:prstGeom prst="rect">
            <a:avLst/>
          </a:prstGeom>
          <a:noFill/>
        </p:spPr>
        <p:txBody>
          <a:bodyPr wrap="square" rtlCol="0">
            <a:spAutoFit/>
          </a:bodyPr>
          <a:lstStyle/>
          <a:p>
            <a:pPr algn="ctr">
              <a:buClr>
                <a:srgbClr val="009999"/>
              </a:buClr>
              <a:buSzPct val="150000"/>
            </a:pPr>
            <a:r>
              <a:rPr lang="en-GB" sz="2400" dirty="0">
                <a:solidFill>
                  <a:schemeClr val="bg1">
                    <a:lumMod val="95000"/>
                  </a:schemeClr>
                </a:solidFill>
                <a:latin typeface="Northern Ireland" panose="02000506040000020004" pitchFamily="2" charset="77"/>
              </a:rPr>
              <a:t>Partnering with</a:t>
            </a:r>
            <a:br>
              <a:rPr lang="en-GB" sz="2400" dirty="0">
                <a:solidFill>
                  <a:schemeClr val="bg1">
                    <a:lumMod val="95000"/>
                  </a:schemeClr>
                </a:solidFill>
                <a:latin typeface="Northern Ireland" panose="02000506040000020004" pitchFamily="2" charset="77"/>
              </a:rPr>
            </a:br>
            <a:r>
              <a:rPr lang="en-GB" sz="2400" dirty="0">
                <a:solidFill>
                  <a:schemeClr val="bg1">
                    <a:lumMod val="95000"/>
                  </a:schemeClr>
                </a:solidFill>
                <a:latin typeface="Northern Ireland" panose="02000506040000020004" pitchFamily="2" charset="77"/>
              </a:rPr>
              <a:t>the Invest NI Global</a:t>
            </a:r>
            <a:br>
              <a:rPr lang="en-GB" sz="2400" dirty="0">
                <a:solidFill>
                  <a:schemeClr val="bg1">
                    <a:lumMod val="95000"/>
                  </a:schemeClr>
                </a:solidFill>
                <a:latin typeface="Northern Ireland" panose="02000506040000020004" pitchFamily="2" charset="77"/>
              </a:rPr>
            </a:br>
            <a:r>
              <a:rPr lang="en-GB" sz="2400" dirty="0">
                <a:solidFill>
                  <a:schemeClr val="bg1">
                    <a:lumMod val="95000"/>
                  </a:schemeClr>
                </a:solidFill>
                <a:latin typeface="Northern Ireland" panose="02000506040000020004" pitchFamily="2" charset="77"/>
              </a:rPr>
              <a:t>office network </a:t>
            </a:r>
          </a:p>
        </p:txBody>
      </p:sp>
      <p:pic>
        <p:nvPicPr>
          <p:cNvPr id="10" name="Picture 9">
            <a:extLst>
              <a:ext uri="{FF2B5EF4-FFF2-40B4-BE49-F238E27FC236}">
                <a16:creationId xmlns:a16="http://schemas.microsoft.com/office/drawing/2014/main" xmlns="" id="{94F0197B-4FD9-9740-A867-292389BD320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86442" y="5753746"/>
            <a:ext cx="2092271" cy="712876"/>
          </a:xfrm>
          <a:prstGeom prst="rect">
            <a:avLst/>
          </a:prstGeom>
        </p:spPr>
      </p:pic>
      <p:pic>
        <p:nvPicPr>
          <p:cNvPr id="12" name="Picture 11">
            <a:extLst>
              <a:ext uri="{FF2B5EF4-FFF2-40B4-BE49-F238E27FC236}">
                <a16:creationId xmlns:a16="http://schemas.microsoft.com/office/drawing/2014/main" xmlns="" id="{C8819AB5-818A-D543-A470-4492A635B6F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55497" y="2464503"/>
            <a:ext cx="943271" cy="925131"/>
          </a:xfrm>
          <a:prstGeom prst="rect">
            <a:avLst/>
          </a:prstGeom>
        </p:spPr>
      </p:pic>
    </p:spTree>
    <p:extLst>
      <p:ext uri="{BB962C8B-B14F-4D97-AF65-F5344CB8AC3E}">
        <p14:creationId xmlns:p14="http://schemas.microsoft.com/office/powerpoint/2010/main" val="35978291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1B2E43"/>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CB162745-558A-D949-A11D-945436A0CE2F}"/>
              </a:ext>
            </a:extLst>
          </p:cNvPr>
          <p:cNvSpPr txBox="1"/>
          <p:nvPr/>
        </p:nvSpPr>
        <p:spPr>
          <a:xfrm>
            <a:off x="606328" y="443175"/>
            <a:ext cx="5413472" cy="578620"/>
          </a:xfrm>
          <a:prstGeom prst="rect">
            <a:avLst/>
          </a:prstGeom>
          <a:noFill/>
        </p:spPr>
        <p:txBody>
          <a:bodyPr wrap="square" rtlCol="0">
            <a:spAutoFit/>
          </a:bodyPr>
          <a:lstStyle/>
          <a:p>
            <a:r>
              <a:rPr lang="en-GB" sz="3160" dirty="0">
                <a:solidFill>
                  <a:srgbClr val="B5C744"/>
                </a:solidFill>
                <a:latin typeface="Northern Ireland Headline" panose="02000506040000020004" pitchFamily="2" charset="77"/>
              </a:rPr>
              <a:t>The Northern Irish Diaspora</a:t>
            </a:r>
          </a:p>
        </p:txBody>
      </p:sp>
      <p:sp>
        <p:nvSpPr>
          <p:cNvPr id="5" name="TextBox 4">
            <a:extLst>
              <a:ext uri="{FF2B5EF4-FFF2-40B4-BE49-F238E27FC236}">
                <a16:creationId xmlns:a16="http://schemas.microsoft.com/office/drawing/2014/main" xmlns="" id="{89CAE03C-FE4F-444A-A8B1-42C2B75B6765}"/>
              </a:ext>
            </a:extLst>
          </p:cNvPr>
          <p:cNvSpPr txBox="1"/>
          <p:nvPr/>
        </p:nvSpPr>
        <p:spPr>
          <a:xfrm>
            <a:off x="746918" y="1791979"/>
            <a:ext cx="11445082" cy="3600986"/>
          </a:xfrm>
          <a:prstGeom prst="rect">
            <a:avLst/>
          </a:prstGeom>
          <a:noFill/>
        </p:spPr>
        <p:txBody>
          <a:bodyPr wrap="square" rtlCol="0">
            <a:spAutoFit/>
          </a:bodyPr>
          <a:lstStyle/>
          <a:p>
            <a:pPr>
              <a:buClr>
                <a:srgbClr val="009999"/>
              </a:buClr>
              <a:buSzPct val="150000"/>
            </a:pPr>
            <a:r>
              <a:rPr lang="en-GB" sz="2400" dirty="0">
                <a:solidFill>
                  <a:schemeClr val="bg1">
                    <a:lumMod val="95000"/>
                    <a:alpha val="90000"/>
                  </a:schemeClr>
                </a:solidFill>
                <a:latin typeface="Northern Ireland Headline" panose="02000506040000020004"/>
              </a:rPr>
              <a:t>Embraces all those living outside the region who have</a:t>
            </a:r>
            <a:r>
              <a:rPr lang="en-GB" sz="2400" b="1" dirty="0">
                <a:solidFill>
                  <a:schemeClr val="bg1">
                    <a:lumMod val="95000"/>
                    <a:alpha val="90000"/>
                  </a:schemeClr>
                </a:solidFill>
                <a:latin typeface="Northern Ireland" panose="02000506040000020004" pitchFamily="2" charset="77"/>
              </a:rPr>
              <a:t>:</a:t>
            </a:r>
          </a:p>
          <a:p>
            <a:pPr marL="342900" indent="-342900">
              <a:buClr>
                <a:srgbClr val="009999"/>
              </a:buClr>
              <a:buSzPct val="150000"/>
              <a:buFont typeface="Helvetica" pitchFamily="2" charset="0"/>
              <a:buChar char="‒"/>
            </a:pPr>
            <a:endParaRPr lang="en-GB" sz="2400" dirty="0">
              <a:solidFill>
                <a:srgbClr val="535153"/>
              </a:solidFill>
              <a:latin typeface="Northern Ireland"/>
            </a:endParaRPr>
          </a:p>
          <a:p>
            <a:pPr marL="342900" indent="-342900">
              <a:buClr>
                <a:srgbClr val="009999"/>
              </a:buClr>
              <a:buSzPct val="150000"/>
              <a:buFont typeface="Helvetica" pitchFamily="2" charset="0"/>
              <a:buChar char="‒"/>
            </a:pPr>
            <a:r>
              <a:rPr lang="en-GB" sz="2400" dirty="0">
                <a:solidFill>
                  <a:schemeClr val="bg1">
                    <a:lumMod val="95000"/>
                    <a:alpha val="90000"/>
                  </a:schemeClr>
                </a:solidFill>
                <a:latin typeface="Northern Ireland"/>
              </a:rPr>
              <a:t>A connection by birth or heritage </a:t>
            </a:r>
          </a:p>
          <a:p>
            <a:pPr>
              <a:buClr>
                <a:srgbClr val="009999"/>
              </a:buClr>
              <a:buSzPct val="150000"/>
            </a:pPr>
            <a:r>
              <a:rPr lang="en-GB" sz="2400" dirty="0">
                <a:solidFill>
                  <a:schemeClr val="bg1">
                    <a:lumMod val="95000"/>
                    <a:alpha val="90000"/>
                  </a:schemeClr>
                </a:solidFill>
                <a:latin typeface="Northern Ireland"/>
              </a:rPr>
              <a:t/>
            </a:r>
            <a:br>
              <a:rPr lang="en-GB" sz="2400" dirty="0">
                <a:solidFill>
                  <a:schemeClr val="bg1">
                    <a:lumMod val="95000"/>
                    <a:alpha val="90000"/>
                  </a:schemeClr>
                </a:solidFill>
                <a:latin typeface="Northern Ireland"/>
              </a:rPr>
            </a:br>
            <a:r>
              <a:rPr lang="en-GB" sz="2400" dirty="0">
                <a:solidFill>
                  <a:schemeClr val="bg1">
                    <a:lumMod val="95000"/>
                    <a:alpha val="90000"/>
                  </a:schemeClr>
                </a:solidFill>
                <a:latin typeface="Northern Ireland"/>
              </a:rPr>
              <a:t>or</a:t>
            </a:r>
          </a:p>
          <a:p>
            <a:pPr>
              <a:buClr>
                <a:srgbClr val="009999"/>
              </a:buClr>
              <a:buSzPct val="150000"/>
            </a:pPr>
            <a:endParaRPr lang="en-GB" sz="2400" b="1" dirty="0">
              <a:solidFill>
                <a:schemeClr val="bg1">
                  <a:lumMod val="95000"/>
                  <a:alpha val="90000"/>
                </a:schemeClr>
              </a:solidFill>
              <a:latin typeface="Northern Ireland"/>
            </a:endParaRPr>
          </a:p>
          <a:p>
            <a:pPr marL="342900" indent="-342900">
              <a:buClr>
                <a:srgbClr val="009999"/>
              </a:buClr>
              <a:buSzPct val="150000"/>
              <a:buFont typeface="Helvetica" pitchFamily="2" charset="0"/>
              <a:buChar char="‒"/>
            </a:pPr>
            <a:r>
              <a:rPr lang="en-GB" sz="2400" dirty="0">
                <a:solidFill>
                  <a:schemeClr val="bg1">
                    <a:lumMod val="95000"/>
                  </a:schemeClr>
                </a:solidFill>
                <a:latin typeface="Northern Ireland"/>
              </a:rPr>
              <a:t>A strong affinity for Northern Ireland</a:t>
            </a:r>
            <a:r>
              <a:rPr lang="en-GB" sz="2400" b="1" dirty="0">
                <a:solidFill>
                  <a:schemeClr val="bg1">
                    <a:lumMod val="95000"/>
                  </a:schemeClr>
                </a:solidFill>
                <a:latin typeface="Northern Ireland"/>
              </a:rPr>
              <a:t> </a:t>
            </a:r>
            <a:r>
              <a:rPr lang="en-GB" sz="2400" dirty="0">
                <a:solidFill>
                  <a:schemeClr val="bg1">
                    <a:lumMod val="95000"/>
                  </a:schemeClr>
                </a:solidFill>
                <a:latin typeface="Northern Ireland"/>
              </a:rPr>
              <a:t>(typically through </a:t>
            </a:r>
            <a:br>
              <a:rPr lang="en-GB" sz="2400" dirty="0">
                <a:solidFill>
                  <a:schemeClr val="bg1">
                    <a:lumMod val="95000"/>
                  </a:schemeClr>
                </a:solidFill>
                <a:latin typeface="Northern Ireland"/>
              </a:rPr>
            </a:br>
            <a:r>
              <a:rPr lang="en-GB" sz="2400" dirty="0">
                <a:solidFill>
                  <a:schemeClr val="bg1">
                    <a:lumMod val="95000"/>
                  </a:schemeClr>
                </a:solidFill>
                <a:latin typeface="Northern Ireland"/>
              </a:rPr>
              <a:t>a work, study, business or travel experience)</a:t>
            </a:r>
          </a:p>
          <a:p>
            <a:endParaRPr lang="en-GB" dirty="0"/>
          </a:p>
          <a:p>
            <a:endParaRPr lang="en-GB" dirty="0"/>
          </a:p>
        </p:txBody>
      </p:sp>
      <p:pic>
        <p:nvPicPr>
          <p:cNvPr id="6" name="Picture 5">
            <a:extLst>
              <a:ext uri="{FF2B5EF4-FFF2-40B4-BE49-F238E27FC236}">
                <a16:creationId xmlns:a16="http://schemas.microsoft.com/office/drawing/2014/main" xmlns="" id="{5543B77E-35C5-E54F-BE72-30B46D775E8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86442" y="5753746"/>
            <a:ext cx="2092271" cy="712876"/>
          </a:xfrm>
          <a:prstGeom prst="rect">
            <a:avLst/>
          </a:prstGeom>
        </p:spPr>
      </p:pic>
      <p:pic>
        <p:nvPicPr>
          <p:cNvPr id="3" name="Picture 2">
            <a:extLst>
              <a:ext uri="{FF2B5EF4-FFF2-40B4-BE49-F238E27FC236}">
                <a16:creationId xmlns:a16="http://schemas.microsoft.com/office/drawing/2014/main" xmlns="" id="{65C2C931-966F-0B45-B01F-2CE47B5E278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93586" y="2280437"/>
            <a:ext cx="1170865" cy="1148563"/>
          </a:xfrm>
          <a:prstGeom prst="rect">
            <a:avLst/>
          </a:prstGeom>
        </p:spPr>
      </p:pic>
      <p:pic>
        <p:nvPicPr>
          <p:cNvPr id="8" name="Picture 7">
            <a:extLst>
              <a:ext uri="{FF2B5EF4-FFF2-40B4-BE49-F238E27FC236}">
                <a16:creationId xmlns:a16="http://schemas.microsoft.com/office/drawing/2014/main" xmlns="" id="{0E985EB6-2027-8347-8E2F-8C0E48F94FF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52942" y="3429000"/>
            <a:ext cx="1333500" cy="1574800"/>
          </a:xfrm>
          <a:prstGeom prst="rect">
            <a:avLst/>
          </a:prstGeom>
        </p:spPr>
      </p:pic>
    </p:spTree>
    <p:extLst>
      <p:ext uri="{BB962C8B-B14F-4D97-AF65-F5344CB8AC3E}">
        <p14:creationId xmlns:p14="http://schemas.microsoft.com/office/powerpoint/2010/main" val="19193666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1B2E43"/>
        </a:solidFill>
        <a:effectLst/>
      </p:bgPr>
    </p:bg>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xmlns="" id="{BA196DF2-71AB-1549-A87E-10522A407F8A}"/>
              </a:ext>
            </a:extLst>
          </p:cNvPr>
          <p:cNvSpPr txBox="1"/>
          <p:nvPr/>
        </p:nvSpPr>
        <p:spPr>
          <a:xfrm>
            <a:off x="606327" y="443175"/>
            <a:ext cx="6865147" cy="578620"/>
          </a:xfrm>
          <a:prstGeom prst="rect">
            <a:avLst/>
          </a:prstGeom>
          <a:noFill/>
        </p:spPr>
        <p:txBody>
          <a:bodyPr wrap="square" rtlCol="0">
            <a:spAutoFit/>
          </a:bodyPr>
          <a:lstStyle/>
          <a:p>
            <a:r>
              <a:rPr lang="en-GB" sz="3160" dirty="0">
                <a:solidFill>
                  <a:srgbClr val="B5C744"/>
                </a:solidFill>
                <a:latin typeface="Northern Ireland Headline" panose="02000506040000020004" pitchFamily="2" charset="77"/>
              </a:rPr>
              <a:t>NI Connections Mission</a:t>
            </a:r>
          </a:p>
        </p:txBody>
      </p:sp>
      <p:sp>
        <p:nvSpPr>
          <p:cNvPr id="14" name="TextBox 13">
            <a:extLst>
              <a:ext uri="{FF2B5EF4-FFF2-40B4-BE49-F238E27FC236}">
                <a16:creationId xmlns:a16="http://schemas.microsoft.com/office/drawing/2014/main" xmlns="" id="{63E62DC9-7518-CB4A-8FDA-48BD86E4922E}"/>
              </a:ext>
            </a:extLst>
          </p:cNvPr>
          <p:cNvSpPr txBox="1"/>
          <p:nvPr/>
        </p:nvSpPr>
        <p:spPr>
          <a:xfrm>
            <a:off x="1021122" y="3610027"/>
            <a:ext cx="2782397" cy="830997"/>
          </a:xfrm>
          <a:prstGeom prst="rect">
            <a:avLst/>
          </a:prstGeom>
          <a:solidFill>
            <a:srgbClr val="1B2E43"/>
          </a:solidFill>
        </p:spPr>
        <p:txBody>
          <a:bodyPr wrap="square" rtlCol="0">
            <a:spAutoFit/>
          </a:bodyPr>
          <a:lstStyle/>
          <a:p>
            <a:pPr algn="ctr">
              <a:buClr>
                <a:srgbClr val="009999"/>
              </a:buClr>
              <a:buSzPct val="150000"/>
            </a:pPr>
            <a:r>
              <a:rPr lang="en-GB" sz="2400" dirty="0">
                <a:solidFill>
                  <a:schemeClr val="bg1">
                    <a:lumMod val="95000"/>
                  </a:schemeClr>
                </a:solidFill>
                <a:latin typeface="Northern Ireland" panose="02000506040000020004" pitchFamily="2" charset="77"/>
              </a:rPr>
              <a:t>Celebrate </a:t>
            </a:r>
            <a:br>
              <a:rPr lang="en-GB" sz="2400" dirty="0">
                <a:solidFill>
                  <a:schemeClr val="bg1">
                    <a:lumMod val="95000"/>
                  </a:schemeClr>
                </a:solidFill>
                <a:latin typeface="Northern Ireland" panose="02000506040000020004" pitchFamily="2" charset="77"/>
              </a:rPr>
            </a:br>
            <a:r>
              <a:rPr lang="en-GB" sz="2400" dirty="0">
                <a:solidFill>
                  <a:schemeClr val="bg1">
                    <a:lumMod val="95000"/>
                  </a:schemeClr>
                </a:solidFill>
                <a:latin typeface="Northern Ireland" panose="02000506040000020004" pitchFamily="2" charset="77"/>
              </a:rPr>
              <a:t>Northern Ireland</a:t>
            </a:r>
          </a:p>
        </p:txBody>
      </p:sp>
      <p:sp>
        <p:nvSpPr>
          <p:cNvPr id="15" name="TextBox 14">
            <a:extLst>
              <a:ext uri="{FF2B5EF4-FFF2-40B4-BE49-F238E27FC236}">
                <a16:creationId xmlns:a16="http://schemas.microsoft.com/office/drawing/2014/main" xmlns="" id="{346AA242-2D6F-1049-AD34-007C2B3805D4}"/>
              </a:ext>
            </a:extLst>
          </p:cNvPr>
          <p:cNvSpPr txBox="1"/>
          <p:nvPr/>
        </p:nvSpPr>
        <p:spPr>
          <a:xfrm>
            <a:off x="4388437" y="3595031"/>
            <a:ext cx="2962280" cy="2308324"/>
          </a:xfrm>
          <a:prstGeom prst="rect">
            <a:avLst/>
          </a:prstGeom>
          <a:noFill/>
        </p:spPr>
        <p:txBody>
          <a:bodyPr wrap="square" rtlCol="0">
            <a:spAutoFit/>
          </a:bodyPr>
          <a:lstStyle/>
          <a:p>
            <a:pPr algn="ctr">
              <a:buClr>
                <a:srgbClr val="009999"/>
              </a:buClr>
              <a:buSzPct val="150000"/>
            </a:pPr>
            <a:r>
              <a:rPr lang="en-GB" sz="2400" dirty="0">
                <a:solidFill>
                  <a:schemeClr val="bg1">
                    <a:lumMod val="95000"/>
                  </a:schemeClr>
                </a:solidFill>
                <a:latin typeface="Northern Ireland" panose="02000506040000020004" pitchFamily="2" charset="77"/>
              </a:rPr>
              <a:t>Harness the talent and influence of</a:t>
            </a:r>
          </a:p>
          <a:p>
            <a:pPr algn="ctr">
              <a:buClr>
                <a:srgbClr val="009999"/>
              </a:buClr>
              <a:buSzPct val="150000"/>
            </a:pPr>
            <a:r>
              <a:rPr lang="en-GB" sz="2400" dirty="0">
                <a:solidFill>
                  <a:schemeClr val="bg1">
                    <a:lumMod val="95000"/>
                  </a:schemeClr>
                </a:solidFill>
                <a:latin typeface="Northern Ireland" panose="02000506040000020004" pitchFamily="2" charset="77"/>
              </a:rPr>
              <a:t>global diaspora to attract new international opportunities</a:t>
            </a:r>
          </a:p>
        </p:txBody>
      </p:sp>
      <p:sp>
        <p:nvSpPr>
          <p:cNvPr id="16" name="TextBox 15">
            <a:extLst>
              <a:ext uri="{FF2B5EF4-FFF2-40B4-BE49-F238E27FC236}">
                <a16:creationId xmlns:a16="http://schemas.microsoft.com/office/drawing/2014/main" xmlns="" id="{AE10F02C-7BBC-AB40-805B-B2B54C3E9ADC}"/>
              </a:ext>
            </a:extLst>
          </p:cNvPr>
          <p:cNvSpPr txBox="1"/>
          <p:nvPr/>
        </p:nvSpPr>
        <p:spPr>
          <a:xfrm>
            <a:off x="7275767" y="3610027"/>
            <a:ext cx="4221453" cy="1200329"/>
          </a:xfrm>
          <a:prstGeom prst="rect">
            <a:avLst/>
          </a:prstGeom>
          <a:noFill/>
        </p:spPr>
        <p:txBody>
          <a:bodyPr wrap="square" rtlCol="0">
            <a:spAutoFit/>
          </a:bodyPr>
          <a:lstStyle/>
          <a:p>
            <a:pPr algn="ctr">
              <a:buClr>
                <a:srgbClr val="009999"/>
              </a:buClr>
              <a:buSzPct val="150000"/>
            </a:pPr>
            <a:r>
              <a:rPr lang="en-GB" sz="2400" dirty="0">
                <a:solidFill>
                  <a:schemeClr val="bg1">
                    <a:lumMod val="95000"/>
                  </a:schemeClr>
                </a:solidFill>
                <a:latin typeface="Northern Ireland" panose="02000506040000020004" pitchFamily="2" charset="77"/>
              </a:rPr>
              <a:t>Showcase quality </a:t>
            </a:r>
            <a:br>
              <a:rPr lang="en-GB" sz="2400" dirty="0">
                <a:solidFill>
                  <a:schemeClr val="bg1">
                    <a:lumMod val="95000"/>
                  </a:schemeClr>
                </a:solidFill>
                <a:latin typeface="Northern Ireland" panose="02000506040000020004" pitchFamily="2" charset="77"/>
              </a:rPr>
            </a:br>
            <a:r>
              <a:rPr lang="en-GB" sz="2400" dirty="0">
                <a:solidFill>
                  <a:schemeClr val="bg1">
                    <a:lumMod val="95000"/>
                  </a:schemeClr>
                </a:solidFill>
                <a:latin typeface="Northern Ireland" panose="02000506040000020004" pitchFamily="2" charset="77"/>
              </a:rPr>
              <a:t>career opportunities</a:t>
            </a:r>
          </a:p>
          <a:p>
            <a:pPr algn="ctr">
              <a:buClr>
                <a:srgbClr val="009999"/>
              </a:buClr>
              <a:buSzPct val="150000"/>
            </a:pPr>
            <a:endParaRPr lang="en-GB" sz="2400" dirty="0">
              <a:solidFill>
                <a:srgbClr val="009999"/>
              </a:solidFill>
              <a:latin typeface="Northern Ireland" panose="02000506040000020004" pitchFamily="2" charset="77"/>
            </a:endParaRPr>
          </a:p>
        </p:txBody>
      </p:sp>
      <p:pic>
        <p:nvPicPr>
          <p:cNvPr id="18" name="Picture 17">
            <a:extLst>
              <a:ext uri="{FF2B5EF4-FFF2-40B4-BE49-F238E27FC236}">
                <a16:creationId xmlns:a16="http://schemas.microsoft.com/office/drawing/2014/main" xmlns="" id="{955EFEE8-69E2-7D43-B7C9-74C53AFB5AE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07617" y="2248299"/>
            <a:ext cx="1099897" cy="1078745"/>
          </a:xfrm>
          <a:prstGeom prst="rect">
            <a:avLst/>
          </a:prstGeom>
        </p:spPr>
      </p:pic>
      <p:pic>
        <p:nvPicPr>
          <p:cNvPr id="9" name="Picture 8">
            <a:extLst>
              <a:ext uri="{FF2B5EF4-FFF2-40B4-BE49-F238E27FC236}">
                <a16:creationId xmlns:a16="http://schemas.microsoft.com/office/drawing/2014/main" xmlns="" id="{3338B9A8-0576-7549-8CE8-D83B33C7002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86442" y="5753746"/>
            <a:ext cx="2092271" cy="712876"/>
          </a:xfrm>
          <a:prstGeom prst="rect">
            <a:avLst/>
          </a:prstGeom>
        </p:spPr>
      </p:pic>
      <p:pic>
        <p:nvPicPr>
          <p:cNvPr id="4" name="Picture 3">
            <a:extLst>
              <a:ext uri="{FF2B5EF4-FFF2-40B4-BE49-F238E27FC236}">
                <a16:creationId xmlns:a16="http://schemas.microsoft.com/office/drawing/2014/main" xmlns="" id="{884703B5-AD09-5D4D-A2C7-F2DB257BCC1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44057" y="2127284"/>
            <a:ext cx="1136526" cy="1342183"/>
          </a:xfrm>
          <a:prstGeom prst="rect">
            <a:avLst/>
          </a:prstGeom>
        </p:spPr>
      </p:pic>
      <p:pic>
        <p:nvPicPr>
          <p:cNvPr id="7" name="Picture 6">
            <a:extLst>
              <a:ext uri="{FF2B5EF4-FFF2-40B4-BE49-F238E27FC236}">
                <a16:creationId xmlns:a16="http://schemas.microsoft.com/office/drawing/2014/main" xmlns="" id="{16CB1E74-36E1-1F45-A19C-3759D04A031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719743" y="2222214"/>
            <a:ext cx="1333500" cy="1308100"/>
          </a:xfrm>
          <a:prstGeom prst="rect">
            <a:avLst/>
          </a:prstGeom>
        </p:spPr>
      </p:pic>
    </p:spTree>
    <p:extLst>
      <p:ext uri="{BB962C8B-B14F-4D97-AF65-F5344CB8AC3E}">
        <p14:creationId xmlns:p14="http://schemas.microsoft.com/office/powerpoint/2010/main" val="25903916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1B2E43"/>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xmlns="" id="{D1EE8F10-4C3F-E24C-A787-46EC15CCC90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86442" y="5753746"/>
            <a:ext cx="2092271" cy="712876"/>
          </a:xfrm>
          <a:prstGeom prst="rect">
            <a:avLst/>
          </a:prstGeom>
        </p:spPr>
      </p:pic>
      <p:sp>
        <p:nvSpPr>
          <p:cNvPr id="15" name="object 3">
            <a:extLst>
              <a:ext uri="{FF2B5EF4-FFF2-40B4-BE49-F238E27FC236}">
                <a16:creationId xmlns:a16="http://schemas.microsoft.com/office/drawing/2014/main" xmlns="" id="{EF215A3C-FA8C-4848-B106-245CA1A2A22A}"/>
              </a:ext>
            </a:extLst>
          </p:cNvPr>
          <p:cNvSpPr txBox="1"/>
          <p:nvPr/>
        </p:nvSpPr>
        <p:spPr>
          <a:xfrm>
            <a:off x="781396" y="2266078"/>
            <a:ext cx="10307782" cy="1696654"/>
          </a:xfrm>
          <a:prstGeom prst="rect">
            <a:avLst/>
          </a:prstGeom>
        </p:spPr>
        <p:txBody>
          <a:bodyPr vert="horz" wrap="square" lIns="0" tIns="8925" rIns="0" bIns="0" rtlCol="0">
            <a:spAutoFit/>
          </a:bodyPr>
          <a:lstStyle/>
          <a:p>
            <a:pPr marL="8926" marR="3570">
              <a:lnSpc>
                <a:spcPct val="150000"/>
              </a:lnSpc>
              <a:spcBef>
                <a:spcPts val="70"/>
              </a:spcBef>
            </a:pPr>
            <a:endParaRPr lang="en-GB" sz="2400" dirty="0">
              <a:solidFill>
                <a:srgbClr val="009999"/>
              </a:solidFill>
              <a:latin typeface="Northern Ireland"/>
              <a:cs typeface="Northern Ireland"/>
            </a:endParaRPr>
          </a:p>
          <a:p>
            <a:pPr marL="8926" marR="3570">
              <a:lnSpc>
                <a:spcPct val="150000"/>
              </a:lnSpc>
              <a:spcBef>
                <a:spcPts val="70"/>
              </a:spcBef>
            </a:pPr>
            <a:endParaRPr lang="en-GB" sz="2400" dirty="0">
              <a:solidFill>
                <a:srgbClr val="009999"/>
              </a:solidFill>
              <a:latin typeface="Northern Ireland"/>
              <a:cs typeface="Northern Ireland"/>
            </a:endParaRPr>
          </a:p>
          <a:p>
            <a:pPr marL="8926" marR="3570">
              <a:lnSpc>
                <a:spcPct val="150000"/>
              </a:lnSpc>
              <a:spcBef>
                <a:spcPts val="70"/>
              </a:spcBef>
            </a:pPr>
            <a:endParaRPr lang="en-GB" sz="2400" dirty="0">
              <a:solidFill>
                <a:srgbClr val="009999"/>
              </a:solidFill>
              <a:latin typeface="Northern Ireland"/>
              <a:cs typeface="Northern Ireland"/>
            </a:endParaRPr>
          </a:p>
        </p:txBody>
      </p:sp>
      <p:sp>
        <p:nvSpPr>
          <p:cNvPr id="3" name="TextBox 2"/>
          <p:cNvSpPr txBox="1"/>
          <p:nvPr/>
        </p:nvSpPr>
        <p:spPr>
          <a:xfrm>
            <a:off x="615142" y="349135"/>
            <a:ext cx="7830589" cy="578620"/>
          </a:xfrm>
          <a:prstGeom prst="rect">
            <a:avLst/>
          </a:prstGeom>
          <a:noFill/>
        </p:spPr>
        <p:txBody>
          <a:bodyPr wrap="square" rtlCol="0">
            <a:spAutoFit/>
          </a:bodyPr>
          <a:lstStyle/>
          <a:p>
            <a:pPr lvl="0"/>
            <a:r>
              <a:rPr lang="en-GB" sz="3160" dirty="0">
                <a:solidFill>
                  <a:srgbClr val="B5C744"/>
                </a:solidFill>
                <a:latin typeface="Northern Ireland Headline" panose="02000506040000020004" pitchFamily="2" charset="77"/>
              </a:rPr>
              <a:t>NI </a:t>
            </a:r>
            <a:r>
              <a:rPr lang="en-GB" sz="3160" dirty="0" smtClean="0">
                <a:solidFill>
                  <a:srgbClr val="B5C744"/>
                </a:solidFill>
                <a:latin typeface="Northern Ireland Headline" panose="02000506040000020004" pitchFamily="2" charset="77"/>
              </a:rPr>
              <a:t>Connections Approach</a:t>
            </a:r>
            <a:endParaRPr lang="en-GB" sz="3160" dirty="0">
              <a:solidFill>
                <a:srgbClr val="B5C744"/>
              </a:solidFill>
              <a:latin typeface="Northern Ireland Headline" panose="02000506040000020004" pitchFamily="2" charset="77"/>
            </a:endParaRPr>
          </a:p>
        </p:txBody>
      </p:sp>
      <p:pic>
        <p:nvPicPr>
          <p:cNvPr id="16" name="Picture 15">
            <a:extLst>
              <a:ext uri="{FF2B5EF4-FFF2-40B4-BE49-F238E27FC236}">
                <a16:creationId xmlns="" xmlns:a16="http://schemas.microsoft.com/office/drawing/2014/main" id="{86C1EECF-07A2-AA42-A2D9-48014F1A5F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90751" y="2096484"/>
            <a:ext cx="1841170" cy="1841170"/>
          </a:xfrm>
          <a:prstGeom prst="rect">
            <a:avLst/>
          </a:prstGeom>
        </p:spPr>
      </p:pic>
      <p:sp>
        <p:nvSpPr>
          <p:cNvPr id="6" name="TextBox 5"/>
          <p:cNvSpPr txBox="1"/>
          <p:nvPr/>
        </p:nvSpPr>
        <p:spPr>
          <a:xfrm>
            <a:off x="1970116" y="4003163"/>
            <a:ext cx="3142211" cy="954107"/>
          </a:xfrm>
          <a:prstGeom prst="rect">
            <a:avLst/>
          </a:prstGeom>
          <a:noFill/>
        </p:spPr>
        <p:txBody>
          <a:bodyPr wrap="square" rtlCol="0">
            <a:spAutoFit/>
          </a:bodyPr>
          <a:lstStyle/>
          <a:p>
            <a:r>
              <a:rPr lang="en-GB" sz="2800" dirty="0" smtClean="0">
                <a:solidFill>
                  <a:schemeClr val="bg1"/>
                </a:solidFill>
                <a:latin typeface="Northern Ireland Headline" panose="02000506040000020004"/>
              </a:rPr>
              <a:t>Building a global online community</a:t>
            </a:r>
            <a:endParaRPr lang="en-GB" sz="2800" dirty="0">
              <a:solidFill>
                <a:schemeClr val="bg1"/>
              </a:solidFill>
              <a:latin typeface="Northern Ireland Headline" panose="02000506040000020004"/>
            </a:endParaRPr>
          </a:p>
        </p:txBody>
      </p:sp>
      <p:pic>
        <p:nvPicPr>
          <p:cNvPr id="17" name="Picture 16">
            <a:extLst>
              <a:ext uri="{FF2B5EF4-FFF2-40B4-BE49-F238E27FC236}">
                <a16:creationId xmlns="" xmlns:a16="http://schemas.microsoft.com/office/drawing/2014/main" id="{0F22EF82-4583-614D-9839-BBC6744752A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48217" y="2266078"/>
            <a:ext cx="1597514" cy="1671576"/>
          </a:xfrm>
          <a:prstGeom prst="rect">
            <a:avLst/>
          </a:prstGeom>
        </p:spPr>
      </p:pic>
      <p:sp>
        <p:nvSpPr>
          <p:cNvPr id="7" name="TextBox 6"/>
          <p:cNvSpPr txBox="1"/>
          <p:nvPr/>
        </p:nvSpPr>
        <p:spPr>
          <a:xfrm>
            <a:off x="6211722" y="4003163"/>
            <a:ext cx="3474720" cy="954107"/>
          </a:xfrm>
          <a:prstGeom prst="rect">
            <a:avLst/>
          </a:prstGeom>
          <a:noFill/>
        </p:spPr>
        <p:txBody>
          <a:bodyPr wrap="square" rtlCol="0">
            <a:spAutoFit/>
          </a:bodyPr>
          <a:lstStyle/>
          <a:p>
            <a:r>
              <a:rPr lang="en-GB" sz="2800" dirty="0" smtClean="0">
                <a:solidFill>
                  <a:schemeClr val="bg1"/>
                </a:solidFill>
                <a:latin typeface="Northern Ireland Headline" panose="02000506040000020004"/>
              </a:rPr>
              <a:t>Developing a network of  diaspora connections </a:t>
            </a:r>
            <a:endParaRPr lang="en-GB" sz="2800" dirty="0">
              <a:solidFill>
                <a:schemeClr val="bg1"/>
              </a:solidFill>
              <a:latin typeface="Northern Ireland Headline" panose="02000506040000020004"/>
            </a:endParaRPr>
          </a:p>
        </p:txBody>
      </p:sp>
    </p:spTree>
    <p:extLst>
      <p:ext uri="{BB962C8B-B14F-4D97-AF65-F5344CB8AC3E}">
        <p14:creationId xmlns:p14="http://schemas.microsoft.com/office/powerpoint/2010/main" val="2790712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1B2E43"/>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CB162745-558A-D949-A11D-945436A0CE2F}"/>
              </a:ext>
            </a:extLst>
          </p:cNvPr>
          <p:cNvSpPr txBox="1"/>
          <p:nvPr/>
        </p:nvSpPr>
        <p:spPr>
          <a:xfrm>
            <a:off x="606328" y="443175"/>
            <a:ext cx="7775672" cy="578620"/>
          </a:xfrm>
          <a:prstGeom prst="rect">
            <a:avLst/>
          </a:prstGeom>
          <a:noFill/>
        </p:spPr>
        <p:txBody>
          <a:bodyPr wrap="square" rtlCol="0">
            <a:spAutoFit/>
          </a:bodyPr>
          <a:lstStyle/>
          <a:p>
            <a:r>
              <a:rPr lang="en-GB" sz="3160" dirty="0" smtClean="0">
                <a:solidFill>
                  <a:srgbClr val="B5C744"/>
                </a:solidFill>
                <a:latin typeface="Northern Ireland Headline" panose="02000506040000020004" pitchFamily="2" charset="77"/>
              </a:rPr>
              <a:t>Online </a:t>
            </a:r>
            <a:r>
              <a:rPr lang="en-GB" sz="3160" dirty="0" smtClean="0">
                <a:solidFill>
                  <a:srgbClr val="B5C744"/>
                </a:solidFill>
                <a:latin typeface="Northern Ireland Headline" panose="02000506040000020004" pitchFamily="2" charset="77"/>
              </a:rPr>
              <a:t>Community</a:t>
            </a:r>
            <a:endParaRPr lang="en-GB" sz="3160" dirty="0">
              <a:solidFill>
                <a:srgbClr val="B5C744"/>
              </a:solidFill>
              <a:latin typeface="Northern Ireland Headline" panose="02000506040000020004" pitchFamily="2" charset="77"/>
            </a:endParaRPr>
          </a:p>
        </p:txBody>
      </p:sp>
      <p:pic>
        <p:nvPicPr>
          <p:cNvPr id="10" name="Picture 9">
            <a:extLst>
              <a:ext uri="{FF2B5EF4-FFF2-40B4-BE49-F238E27FC236}">
                <a16:creationId xmlns:a16="http://schemas.microsoft.com/office/drawing/2014/main" xmlns="" id="{D1EE8F10-4C3F-E24C-A787-46EC15CCC90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86442" y="5753746"/>
            <a:ext cx="2092271" cy="712876"/>
          </a:xfrm>
          <a:prstGeom prst="rect">
            <a:avLst/>
          </a:prstGeom>
        </p:spPr>
      </p:pic>
      <p:sp>
        <p:nvSpPr>
          <p:cNvPr id="15" name="object 3">
            <a:extLst>
              <a:ext uri="{FF2B5EF4-FFF2-40B4-BE49-F238E27FC236}">
                <a16:creationId xmlns:a16="http://schemas.microsoft.com/office/drawing/2014/main" xmlns="" id="{EF215A3C-FA8C-4848-B106-245CA1A2A22A}"/>
              </a:ext>
            </a:extLst>
          </p:cNvPr>
          <p:cNvSpPr txBox="1"/>
          <p:nvPr/>
        </p:nvSpPr>
        <p:spPr>
          <a:xfrm>
            <a:off x="2606721" y="2266078"/>
            <a:ext cx="3701481" cy="655343"/>
          </a:xfrm>
          <a:prstGeom prst="rect">
            <a:avLst/>
          </a:prstGeom>
        </p:spPr>
        <p:txBody>
          <a:bodyPr vert="horz" wrap="square" lIns="0" tIns="8925" rIns="0" bIns="0" rtlCol="0">
            <a:spAutoFit/>
          </a:bodyPr>
          <a:lstStyle/>
          <a:p>
            <a:pPr marL="8926" marR="3570" lvl="0">
              <a:lnSpc>
                <a:spcPct val="150000"/>
              </a:lnSpc>
              <a:spcBef>
                <a:spcPts val="70"/>
              </a:spcBef>
            </a:pPr>
            <a:r>
              <a:rPr lang="en-GB" sz="2800" dirty="0">
                <a:solidFill>
                  <a:srgbClr val="009999"/>
                </a:solidFill>
                <a:latin typeface="Northern Ireland Headline" panose="02000506040000020004"/>
              </a:rPr>
              <a:t>niconnections.com</a:t>
            </a:r>
          </a:p>
        </p:txBody>
      </p:sp>
      <p:sp>
        <p:nvSpPr>
          <p:cNvPr id="7" name="Rectangle 6"/>
          <p:cNvSpPr/>
          <p:nvPr/>
        </p:nvSpPr>
        <p:spPr>
          <a:xfrm>
            <a:off x="2531660" y="2921421"/>
            <a:ext cx="6096000" cy="2044149"/>
          </a:xfrm>
          <a:prstGeom prst="rect">
            <a:avLst/>
          </a:prstGeom>
        </p:spPr>
        <p:txBody>
          <a:bodyPr>
            <a:spAutoFit/>
          </a:bodyPr>
          <a:lstStyle/>
          <a:p>
            <a:pPr marL="8926" marR="3570" lvl="0">
              <a:lnSpc>
                <a:spcPct val="150000"/>
              </a:lnSpc>
              <a:spcBef>
                <a:spcPts val="70"/>
              </a:spcBef>
            </a:pPr>
            <a:r>
              <a:rPr lang="en-GB" sz="2800" dirty="0">
                <a:solidFill>
                  <a:srgbClr val="009999"/>
                </a:solidFill>
                <a:latin typeface="Northern Ireland Headline" panose="02000506040000020004"/>
                <a:cs typeface="Northern Ireland"/>
              </a:rPr>
              <a:t>Northern Irish Connections</a:t>
            </a:r>
          </a:p>
          <a:p>
            <a:pPr marL="8926" marR="3570" lvl="0">
              <a:lnSpc>
                <a:spcPct val="150000"/>
              </a:lnSpc>
              <a:spcBef>
                <a:spcPts val="70"/>
              </a:spcBef>
            </a:pPr>
            <a:r>
              <a:rPr lang="en-GB" sz="2800" dirty="0">
                <a:solidFill>
                  <a:srgbClr val="009999"/>
                </a:solidFill>
                <a:latin typeface="Northern Ireland Headline" panose="02000506040000020004"/>
                <a:cs typeface="Northern Ireland"/>
              </a:rPr>
              <a:t>@</a:t>
            </a:r>
            <a:r>
              <a:rPr lang="en-GB" sz="2800" dirty="0" err="1">
                <a:solidFill>
                  <a:srgbClr val="009999"/>
                </a:solidFill>
                <a:latin typeface="Northern Ireland Headline" panose="02000506040000020004"/>
                <a:cs typeface="Northern Ireland"/>
              </a:rPr>
              <a:t>ConnectNI</a:t>
            </a:r>
            <a:r>
              <a:rPr lang="en-GB" sz="2800" dirty="0">
                <a:solidFill>
                  <a:srgbClr val="009999"/>
                </a:solidFill>
                <a:latin typeface="Northern Ireland Headline" panose="02000506040000020004"/>
                <a:cs typeface="Northern Ireland"/>
              </a:rPr>
              <a:t/>
            </a:r>
            <a:br>
              <a:rPr lang="en-GB" sz="2800" dirty="0">
                <a:solidFill>
                  <a:srgbClr val="009999"/>
                </a:solidFill>
                <a:latin typeface="Northern Ireland Headline" panose="02000506040000020004"/>
                <a:cs typeface="Northern Ireland"/>
              </a:rPr>
            </a:br>
            <a:r>
              <a:rPr lang="en-GB" sz="2800" dirty="0" err="1" smtClean="0">
                <a:solidFill>
                  <a:srgbClr val="009999"/>
                </a:solidFill>
                <a:latin typeface="Northern Ireland Headline" panose="02000506040000020004"/>
                <a:cs typeface="Northern Ireland"/>
              </a:rPr>
              <a:t>NorthernIrishConnections</a:t>
            </a:r>
            <a:endParaRPr lang="en-GB" sz="2800" dirty="0">
              <a:solidFill>
                <a:srgbClr val="009999"/>
              </a:solidFill>
              <a:latin typeface="Northern Ireland Headline" panose="02000506040000020004"/>
              <a:cs typeface="Northern Ireland"/>
            </a:endParaRPr>
          </a:p>
        </p:txBody>
      </p:sp>
      <p:pic>
        <p:nvPicPr>
          <p:cNvPr id="16" name="Picture 15">
            <a:extLst>
              <a:ext uri="{FF2B5EF4-FFF2-40B4-BE49-F238E27FC236}">
                <a16:creationId xmlns:a16="http://schemas.microsoft.com/office/drawing/2014/main" xmlns="" id="{18F191A3-5C73-8642-B663-2DF0855AC44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71127" y="3006625"/>
            <a:ext cx="514873" cy="504972"/>
          </a:xfrm>
          <a:prstGeom prst="rect">
            <a:avLst/>
          </a:prstGeom>
        </p:spPr>
      </p:pic>
      <p:pic>
        <p:nvPicPr>
          <p:cNvPr id="8" name="Picture 7"/>
          <p:cNvPicPr>
            <a:picLocks noChangeAspect="1"/>
          </p:cNvPicPr>
          <p:nvPr/>
        </p:nvPicPr>
        <p:blipFill>
          <a:blip r:embed="rId5"/>
          <a:stretch>
            <a:fillRect/>
          </a:stretch>
        </p:blipFill>
        <p:spPr>
          <a:xfrm>
            <a:off x="1773892" y="3709726"/>
            <a:ext cx="512108" cy="506012"/>
          </a:xfrm>
          <a:prstGeom prst="rect">
            <a:avLst/>
          </a:prstGeom>
        </p:spPr>
      </p:pic>
      <p:pic>
        <p:nvPicPr>
          <p:cNvPr id="17" name="Picture 16">
            <a:extLst>
              <a:ext uri="{FF2B5EF4-FFF2-40B4-BE49-F238E27FC236}">
                <a16:creationId xmlns:a16="http://schemas.microsoft.com/office/drawing/2014/main" xmlns="" id="{8A0EE4DE-9B77-CE49-86C4-4824B2FC96E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71126" y="4388151"/>
            <a:ext cx="514873" cy="504972"/>
          </a:xfrm>
          <a:prstGeom prst="rect">
            <a:avLst/>
          </a:prstGeom>
        </p:spPr>
      </p:pic>
      <p:pic>
        <p:nvPicPr>
          <p:cNvPr id="9" name="Picture 8"/>
          <p:cNvPicPr>
            <a:picLocks noChangeAspect="1"/>
          </p:cNvPicPr>
          <p:nvPr/>
        </p:nvPicPr>
        <p:blipFill>
          <a:blip r:embed="rId7"/>
          <a:stretch>
            <a:fillRect/>
          </a:stretch>
        </p:blipFill>
        <p:spPr>
          <a:xfrm>
            <a:off x="1771126" y="2345970"/>
            <a:ext cx="518205" cy="506012"/>
          </a:xfrm>
          <a:prstGeom prst="rect">
            <a:avLst/>
          </a:prstGeom>
        </p:spPr>
      </p:pic>
    </p:spTree>
    <p:extLst>
      <p:ext uri="{BB962C8B-B14F-4D97-AF65-F5344CB8AC3E}">
        <p14:creationId xmlns:p14="http://schemas.microsoft.com/office/powerpoint/2010/main" val="3809436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1B2E43"/>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CB162745-558A-D949-A11D-945436A0CE2F}"/>
              </a:ext>
            </a:extLst>
          </p:cNvPr>
          <p:cNvSpPr txBox="1"/>
          <p:nvPr/>
        </p:nvSpPr>
        <p:spPr>
          <a:xfrm>
            <a:off x="606328" y="443175"/>
            <a:ext cx="7775672" cy="578620"/>
          </a:xfrm>
          <a:prstGeom prst="rect">
            <a:avLst/>
          </a:prstGeom>
          <a:noFill/>
        </p:spPr>
        <p:txBody>
          <a:bodyPr wrap="square" rtlCol="0">
            <a:spAutoFit/>
          </a:bodyPr>
          <a:lstStyle/>
          <a:p>
            <a:r>
              <a:rPr lang="en-GB" sz="3160" dirty="0" smtClean="0">
                <a:solidFill>
                  <a:srgbClr val="B5C744"/>
                </a:solidFill>
                <a:latin typeface="Northern Ireland Headline" panose="02000506040000020004" pitchFamily="2" charset="77"/>
              </a:rPr>
              <a:t>Online Community</a:t>
            </a:r>
            <a:endParaRPr lang="en-GB" sz="3160" dirty="0">
              <a:solidFill>
                <a:srgbClr val="B5C744"/>
              </a:solidFill>
              <a:latin typeface="Northern Ireland Headline" panose="02000506040000020004" pitchFamily="2" charset="77"/>
            </a:endParaRPr>
          </a:p>
        </p:txBody>
      </p:sp>
      <p:pic>
        <p:nvPicPr>
          <p:cNvPr id="10" name="Picture 9">
            <a:extLst>
              <a:ext uri="{FF2B5EF4-FFF2-40B4-BE49-F238E27FC236}">
                <a16:creationId xmlns:a16="http://schemas.microsoft.com/office/drawing/2014/main" xmlns="" id="{D1EE8F10-4C3F-E24C-A787-46EC15CCC90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86442" y="5753746"/>
            <a:ext cx="2092271" cy="712876"/>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2328" y="1237129"/>
            <a:ext cx="4172401" cy="4733644"/>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96577" y="1238238"/>
            <a:ext cx="4368017" cy="4732535"/>
          </a:xfrm>
          <a:prstGeom prst="rect">
            <a:avLst/>
          </a:prstGeom>
        </p:spPr>
      </p:pic>
    </p:spTree>
    <p:extLst>
      <p:ext uri="{BB962C8B-B14F-4D97-AF65-F5344CB8AC3E}">
        <p14:creationId xmlns:p14="http://schemas.microsoft.com/office/powerpoint/2010/main" val="30499973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1B2E43"/>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CB162745-558A-D949-A11D-945436A0CE2F}"/>
              </a:ext>
            </a:extLst>
          </p:cNvPr>
          <p:cNvSpPr txBox="1"/>
          <p:nvPr/>
        </p:nvSpPr>
        <p:spPr>
          <a:xfrm>
            <a:off x="606327" y="443175"/>
            <a:ext cx="11172385" cy="578620"/>
          </a:xfrm>
          <a:prstGeom prst="rect">
            <a:avLst/>
          </a:prstGeom>
          <a:noFill/>
        </p:spPr>
        <p:txBody>
          <a:bodyPr wrap="square" rtlCol="0">
            <a:spAutoFit/>
          </a:bodyPr>
          <a:lstStyle/>
          <a:p>
            <a:r>
              <a:rPr lang="en-GB" sz="3160" dirty="0" smtClean="0">
                <a:solidFill>
                  <a:srgbClr val="B5C744"/>
                </a:solidFill>
                <a:latin typeface="Northern Ireland Headline" panose="02000506040000020004" pitchFamily="2" charset="77"/>
              </a:rPr>
              <a:t>Network </a:t>
            </a:r>
            <a:r>
              <a:rPr lang="en-GB" sz="3160" dirty="0" smtClean="0">
                <a:solidFill>
                  <a:srgbClr val="B5C744"/>
                </a:solidFill>
                <a:latin typeface="Northern Ireland Headline" panose="02000506040000020004" pitchFamily="2" charset="77"/>
              </a:rPr>
              <a:t>development - harnessing </a:t>
            </a:r>
            <a:r>
              <a:rPr lang="en-GB" sz="3160" dirty="0">
                <a:solidFill>
                  <a:srgbClr val="B5C744"/>
                </a:solidFill>
                <a:latin typeface="Northern Ireland Headline" panose="02000506040000020004" pitchFamily="2" charset="77"/>
              </a:rPr>
              <a:t>the power of our diaspora:</a:t>
            </a:r>
          </a:p>
        </p:txBody>
      </p:sp>
      <p:sp>
        <p:nvSpPr>
          <p:cNvPr id="7" name="TextBox 6">
            <a:extLst>
              <a:ext uri="{FF2B5EF4-FFF2-40B4-BE49-F238E27FC236}">
                <a16:creationId xmlns:a16="http://schemas.microsoft.com/office/drawing/2014/main" xmlns="" id="{197F962B-4DA1-6B41-BBC7-E2EAF015B02A}"/>
              </a:ext>
            </a:extLst>
          </p:cNvPr>
          <p:cNvSpPr txBox="1"/>
          <p:nvPr/>
        </p:nvSpPr>
        <p:spPr>
          <a:xfrm>
            <a:off x="606327" y="1111924"/>
            <a:ext cx="10917801" cy="5139869"/>
          </a:xfrm>
          <a:prstGeom prst="rect">
            <a:avLst/>
          </a:prstGeom>
          <a:noFill/>
        </p:spPr>
        <p:txBody>
          <a:bodyPr wrap="square" rtlCol="0">
            <a:spAutoFit/>
          </a:bodyPr>
          <a:lstStyle/>
          <a:p>
            <a:pPr>
              <a:buClr>
                <a:srgbClr val="009999"/>
              </a:buClr>
              <a:buSzPct val="150000"/>
            </a:pPr>
            <a:endParaRPr lang="en-GB" sz="2000" b="1" dirty="0" smtClean="0">
              <a:solidFill>
                <a:srgbClr val="43959C"/>
              </a:solidFill>
              <a:latin typeface="Northern Ireland" panose="02000506040000020004" pitchFamily="2" charset="77"/>
            </a:endParaRPr>
          </a:p>
          <a:p>
            <a:pPr marL="342900" indent="-342900">
              <a:buClr>
                <a:srgbClr val="009999"/>
              </a:buClr>
              <a:buSzPct val="150000"/>
              <a:buFont typeface="Helvetica" pitchFamily="2" charset="0"/>
              <a:buChar char="‒"/>
            </a:pPr>
            <a:r>
              <a:rPr lang="en-GB" sz="2000" b="1" dirty="0" smtClean="0">
                <a:solidFill>
                  <a:srgbClr val="43959C"/>
                </a:solidFill>
                <a:latin typeface="Northern Ireland" panose="02000506040000020004" pitchFamily="2" charset="77"/>
              </a:rPr>
              <a:t>A</a:t>
            </a:r>
            <a:r>
              <a:rPr lang="en-GB" sz="2000" dirty="0" smtClean="0">
                <a:solidFill>
                  <a:schemeClr val="bg1"/>
                </a:solidFill>
                <a:latin typeface="Northern Ireland" panose="02000506040000020004" pitchFamily="2" charset="77"/>
              </a:rPr>
              <a:t>re a source of  immense pride through their achievements overseas</a:t>
            </a:r>
          </a:p>
          <a:p>
            <a:pPr>
              <a:buClr>
                <a:srgbClr val="009999"/>
              </a:buClr>
              <a:buSzPct val="150000"/>
            </a:pPr>
            <a:endParaRPr lang="en-GB" sz="2000" b="1" dirty="0">
              <a:solidFill>
                <a:srgbClr val="43959C"/>
              </a:solidFill>
              <a:latin typeface="Northern Ireland" panose="02000506040000020004" pitchFamily="2" charset="77"/>
            </a:endParaRPr>
          </a:p>
          <a:p>
            <a:pPr marL="342900" indent="-342900">
              <a:buClr>
                <a:srgbClr val="009999"/>
              </a:buClr>
              <a:buSzPct val="150000"/>
              <a:buFont typeface="Helvetica" pitchFamily="2" charset="0"/>
              <a:buChar char="‒"/>
            </a:pPr>
            <a:r>
              <a:rPr lang="en-GB" sz="2000" b="1" dirty="0" smtClean="0">
                <a:solidFill>
                  <a:srgbClr val="43959C"/>
                </a:solidFill>
                <a:latin typeface="Northern Ireland" panose="02000506040000020004" pitchFamily="2" charset="77"/>
              </a:rPr>
              <a:t>A</a:t>
            </a:r>
            <a:r>
              <a:rPr lang="en-GB" sz="2000" dirty="0" smtClean="0">
                <a:solidFill>
                  <a:schemeClr val="bg1">
                    <a:lumMod val="95000"/>
                  </a:schemeClr>
                </a:solidFill>
                <a:latin typeface="Northern Ireland" panose="02000506040000020004" pitchFamily="2" charset="77"/>
              </a:rPr>
              <a:t>dvocates </a:t>
            </a:r>
            <a:r>
              <a:rPr lang="en-GB" sz="2000" dirty="0">
                <a:solidFill>
                  <a:schemeClr val="bg1">
                    <a:lumMod val="95000"/>
                  </a:schemeClr>
                </a:solidFill>
                <a:latin typeface="Northern Ireland" panose="02000506040000020004" pitchFamily="2" charset="77"/>
              </a:rPr>
              <a:t>for Northern Ireland as a compelling location for Foreign Direct Investment</a:t>
            </a:r>
            <a:endParaRPr lang="en-GB" sz="1000" dirty="0">
              <a:solidFill>
                <a:schemeClr val="bg1">
                  <a:lumMod val="95000"/>
                </a:schemeClr>
              </a:solidFill>
              <a:latin typeface="Northern Ireland" panose="02000506040000020004" pitchFamily="2" charset="77"/>
            </a:endParaRPr>
          </a:p>
          <a:p>
            <a:pPr>
              <a:buClr>
                <a:srgbClr val="009999"/>
              </a:buClr>
              <a:buSzPct val="150000"/>
            </a:pPr>
            <a:endParaRPr lang="en-GB" sz="1000" b="1" dirty="0">
              <a:solidFill>
                <a:schemeClr val="bg1">
                  <a:lumMod val="95000"/>
                </a:schemeClr>
              </a:solidFill>
              <a:latin typeface="Northern Ireland" panose="02000506040000020004" pitchFamily="2" charset="77"/>
            </a:endParaRPr>
          </a:p>
          <a:p>
            <a:pPr marL="342900" indent="-342900">
              <a:buClr>
                <a:srgbClr val="009999"/>
              </a:buClr>
              <a:buSzPct val="150000"/>
              <a:buFont typeface="Helvetica" pitchFamily="2" charset="0"/>
              <a:buChar char="‒"/>
            </a:pPr>
            <a:r>
              <a:rPr lang="en-GB" sz="2000" b="1" dirty="0">
                <a:solidFill>
                  <a:srgbClr val="43959C"/>
                </a:solidFill>
                <a:latin typeface="Northern Ireland" panose="02000506040000020004" pitchFamily="2" charset="77"/>
              </a:rPr>
              <a:t>A</a:t>
            </a:r>
            <a:r>
              <a:rPr lang="en-GB" sz="2000" dirty="0">
                <a:solidFill>
                  <a:schemeClr val="bg1">
                    <a:lumMod val="95000"/>
                  </a:schemeClr>
                </a:solidFill>
                <a:latin typeface="Northern Ireland" panose="02000506040000020004" pitchFamily="2" charset="77"/>
              </a:rPr>
              <a:t>ssist ambitious exporters from Northern Ireland sharing their business acumen,</a:t>
            </a:r>
            <a:br>
              <a:rPr lang="en-GB" sz="2000" dirty="0">
                <a:solidFill>
                  <a:schemeClr val="bg1">
                    <a:lumMod val="95000"/>
                  </a:schemeClr>
                </a:solidFill>
                <a:latin typeface="Northern Ireland" panose="02000506040000020004" pitchFamily="2" charset="77"/>
              </a:rPr>
            </a:br>
            <a:r>
              <a:rPr lang="en-GB" sz="2000" dirty="0">
                <a:solidFill>
                  <a:schemeClr val="bg1">
                    <a:lumMod val="95000"/>
                  </a:schemeClr>
                </a:solidFill>
                <a:latin typeface="Northern Ireland" panose="02000506040000020004" pitchFamily="2" charset="77"/>
              </a:rPr>
              <a:t>market access insights &amp; sector expertise</a:t>
            </a:r>
            <a:endParaRPr lang="en-GB" sz="1000" dirty="0">
              <a:solidFill>
                <a:schemeClr val="bg1">
                  <a:lumMod val="95000"/>
                </a:schemeClr>
              </a:solidFill>
              <a:latin typeface="Northern Ireland" panose="02000506040000020004" pitchFamily="2" charset="77"/>
            </a:endParaRPr>
          </a:p>
          <a:p>
            <a:pPr marL="342900" indent="-342900">
              <a:buClr>
                <a:srgbClr val="009999"/>
              </a:buClr>
              <a:buSzPct val="150000"/>
              <a:buFont typeface="Helvetica" pitchFamily="2" charset="0"/>
              <a:buChar char="‒"/>
            </a:pPr>
            <a:endParaRPr lang="en-GB" sz="1000" dirty="0">
              <a:solidFill>
                <a:schemeClr val="bg1">
                  <a:lumMod val="95000"/>
                </a:schemeClr>
              </a:solidFill>
              <a:latin typeface="Northern Ireland" panose="02000506040000020004" pitchFamily="2" charset="77"/>
            </a:endParaRPr>
          </a:p>
          <a:p>
            <a:pPr marL="342900" indent="-342900">
              <a:buClr>
                <a:srgbClr val="009999"/>
              </a:buClr>
              <a:buSzPct val="150000"/>
              <a:buFont typeface="Helvetica" pitchFamily="2" charset="0"/>
              <a:buChar char="‒"/>
            </a:pPr>
            <a:r>
              <a:rPr lang="en-GB" sz="2000" b="1" dirty="0">
                <a:solidFill>
                  <a:srgbClr val="43959C"/>
                </a:solidFill>
                <a:latin typeface="Northern Ireland" panose="02000506040000020004" pitchFamily="2" charset="77"/>
              </a:rPr>
              <a:t>A</a:t>
            </a:r>
            <a:r>
              <a:rPr lang="en-GB" sz="2000" dirty="0">
                <a:solidFill>
                  <a:schemeClr val="bg1">
                    <a:lumMod val="95000"/>
                  </a:schemeClr>
                </a:solidFill>
                <a:latin typeface="Northern Ireland" panose="02000506040000020004" pitchFamily="2" charset="77"/>
              </a:rPr>
              <a:t>mbassadors promoting NI as a destination of choice for national and international conferences</a:t>
            </a:r>
            <a:endParaRPr lang="en-GB" sz="1000" dirty="0">
              <a:solidFill>
                <a:schemeClr val="bg1">
                  <a:lumMod val="95000"/>
                </a:schemeClr>
              </a:solidFill>
              <a:latin typeface="Northern Ireland" panose="02000506040000020004" pitchFamily="2" charset="77"/>
            </a:endParaRPr>
          </a:p>
          <a:p>
            <a:pPr>
              <a:buClr>
                <a:srgbClr val="009999"/>
              </a:buClr>
              <a:buSzPct val="150000"/>
            </a:pPr>
            <a:endParaRPr lang="en-GB" sz="1000" dirty="0">
              <a:solidFill>
                <a:schemeClr val="bg1">
                  <a:lumMod val="95000"/>
                </a:schemeClr>
              </a:solidFill>
              <a:latin typeface="Northern Ireland" panose="02000506040000020004" pitchFamily="2" charset="77"/>
            </a:endParaRPr>
          </a:p>
          <a:p>
            <a:pPr marL="342900" indent="-342900">
              <a:buClr>
                <a:srgbClr val="009999"/>
              </a:buClr>
              <a:buSzPct val="150000"/>
              <a:buFont typeface="Helvetica" pitchFamily="2" charset="0"/>
              <a:buChar char="‒"/>
            </a:pPr>
            <a:r>
              <a:rPr lang="en-GB" sz="2000" b="1" dirty="0">
                <a:solidFill>
                  <a:srgbClr val="43959C"/>
                </a:solidFill>
                <a:latin typeface="Northern Ireland" panose="02000506040000020004" pitchFamily="2" charset="77"/>
              </a:rPr>
              <a:t>A</a:t>
            </a:r>
            <a:r>
              <a:rPr lang="en-GB" sz="2000" dirty="0">
                <a:solidFill>
                  <a:schemeClr val="bg1">
                    <a:lumMod val="95000"/>
                  </a:schemeClr>
                </a:solidFill>
                <a:latin typeface="Northern Ireland" panose="02000506040000020004" pitchFamily="2" charset="77"/>
              </a:rPr>
              <a:t>lumni of our renowned educational institutions are the best advertisement for the benefits</a:t>
            </a:r>
            <a:br>
              <a:rPr lang="en-GB" sz="2000" dirty="0">
                <a:solidFill>
                  <a:schemeClr val="bg1">
                    <a:lumMod val="95000"/>
                  </a:schemeClr>
                </a:solidFill>
                <a:latin typeface="Northern Ireland" panose="02000506040000020004" pitchFamily="2" charset="77"/>
              </a:rPr>
            </a:br>
            <a:r>
              <a:rPr lang="en-GB" sz="2000" dirty="0">
                <a:solidFill>
                  <a:schemeClr val="bg1">
                    <a:lumMod val="95000"/>
                  </a:schemeClr>
                </a:solidFill>
                <a:latin typeface="Northern Ireland" panose="02000506040000020004" pitchFamily="2" charset="77"/>
              </a:rPr>
              <a:t>of studying in Northern Ireland</a:t>
            </a:r>
            <a:endParaRPr lang="en-GB" sz="1000" dirty="0">
              <a:solidFill>
                <a:schemeClr val="bg1">
                  <a:lumMod val="95000"/>
                </a:schemeClr>
              </a:solidFill>
              <a:latin typeface="Northern Ireland" panose="02000506040000020004" pitchFamily="2" charset="77"/>
            </a:endParaRPr>
          </a:p>
          <a:p>
            <a:pPr>
              <a:buClr>
                <a:srgbClr val="009999"/>
              </a:buClr>
              <a:buSzPct val="150000"/>
            </a:pPr>
            <a:endParaRPr lang="en-GB" sz="1000" dirty="0">
              <a:solidFill>
                <a:schemeClr val="bg1">
                  <a:lumMod val="95000"/>
                </a:schemeClr>
              </a:solidFill>
              <a:latin typeface="Northern Ireland" panose="02000506040000020004" pitchFamily="2" charset="77"/>
            </a:endParaRPr>
          </a:p>
          <a:p>
            <a:pPr marL="342900" indent="-342900">
              <a:buClr>
                <a:srgbClr val="009999"/>
              </a:buClr>
              <a:buSzPct val="150000"/>
              <a:buFont typeface="Helvetica" pitchFamily="2" charset="0"/>
              <a:buChar char="‒"/>
            </a:pPr>
            <a:r>
              <a:rPr lang="en-GB" sz="2000" b="1" dirty="0">
                <a:solidFill>
                  <a:srgbClr val="43959C"/>
                </a:solidFill>
                <a:latin typeface="Northern Ireland" panose="02000506040000020004" pitchFamily="2" charset="77"/>
              </a:rPr>
              <a:t>A</a:t>
            </a:r>
            <a:r>
              <a:rPr lang="en-GB" sz="2000" dirty="0">
                <a:solidFill>
                  <a:schemeClr val="bg1">
                    <a:lumMod val="95000"/>
                  </a:schemeClr>
                </a:solidFill>
                <a:latin typeface="Northern Ireland" panose="02000506040000020004" pitchFamily="2" charset="77"/>
              </a:rPr>
              <a:t>ttracted back home for fantastic career opportunities accelerating the growth of our</a:t>
            </a:r>
            <a:br>
              <a:rPr lang="en-GB" sz="2000" dirty="0">
                <a:solidFill>
                  <a:schemeClr val="bg1">
                    <a:lumMod val="95000"/>
                  </a:schemeClr>
                </a:solidFill>
                <a:latin typeface="Northern Ireland" panose="02000506040000020004" pitchFamily="2" charset="77"/>
              </a:rPr>
            </a:br>
            <a:r>
              <a:rPr lang="en-GB" sz="2000" dirty="0">
                <a:solidFill>
                  <a:schemeClr val="bg1">
                    <a:lumMod val="95000"/>
                  </a:schemeClr>
                </a:solidFill>
                <a:latin typeface="Northern Ireland" panose="02000506040000020004" pitchFamily="2" charset="77"/>
              </a:rPr>
              <a:t>thriving industries including tech, financial &amp; professional services </a:t>
            </a:r>
            <a:endParaRPr lang="en-GB" sz="1000" dirty="0">
              <a:solidFill>
                <a:schemeClr val="bg1">
                  <a:lumMod val="95000"/>
                </a:schemeClr>
              </a:solidFill>
              <a:latin typeface="Northern Ireland" panose="02000506040000020004" pitchFamily="2" charset="77"/>
            </a:endParaRPr>
          </a:p>
          <a:p>
            <a:pPr>
              <a:buClr>
                <a:srgbClr val="009999"/>
              </a:buClr>
              <a:buSzPct val="150000"/>
            </a:pPr>
            <a:endParaRPr lang="en-GB" sz="1000" dirty="0">
              <a:solidFill>
                <a:schemeClr val="bg1">
                  <a:lumMod val="95000"/>
                </a:schemeClr>
              </a:solidFill>
              <a:latin typeface="Northern Ireland" panose="02000506040000020004" pitchFamily="2" charset="77"/>
            </a:endParaRPr>
          </a:p>
          <a:p>
            <a:pPr marL="342900" indent="-342900">
              <a:buClr>
                <a:srgbClr val="009999"/>
              </a:buClr>
              <a:buSzPct val="150000"/>
              <a:buFont typeface="Helvetica" pitchFamily="2" charset="0"/>
              <a:buChar char="‒"/>
            </a:pPr>
            <a:r>
              <a:rPr lang="en-GB" sz="2000" b="1" dirty="0">
                <a:solidFill>
                  <a:srgbClr val="43959C"/>
                </a:solidFill>
                <a:latin typeface="Northern Ireland" panose="02000506040000020004" pitchFamily="2" charset="77"/>
              </a:rPr>
              <a:t>A</a:t>
            </a:r>
            <a:r>
              <a:rPr lang="en-GB" sz="2000" dirty="0">
                <a:solidFill>
                  <a:schemeClr val="bg1">
                    <a:lumMod val="95000"/>
                  </a:schemeClr>
                </a:solidFill>
                <a:latin typeface="Northern Ireland" panose="02000506040000020004" pitchFamily="2" charset="77"/>
              </a:rPr>
              <a:t>re investing ‘at home’ by establishing new operations and creating quality</a:t>
            </a:r>
            <a:br>
              <a:rPr lang="en-GB" sz="2000" dirty="0">
                <a:solidFill>
                  <a:schemeClr val="bg1">
                    <a:lumMod val="95000"/>
                  </a:schemeClr>
                </a:solidFill>
                <a:latin typeface="Northern Ireland" panose="02000506040000020004" pitchFamily="2" charset="77"/>
              </a:rPr>
            </a:br>
            <a:r>
              <a:rPr lang="en-GB" sz="2000" dirty="0">
                <a:solidFill>
                  <a:schemeClr val="bg1">
                    <a:lumMod val="95000"/>
                  </a:schemeClr>
                </a:solidFill>
                <a:latin typeface="Northern Ireland" panose="02000506040000020004" pitchFamily="2" charset="77"/>
              </a:rPr>
              <a:t>employment in Northern Ireland</a:t>
            </a:r>
          </a:p>
          <a:p>
            <a:pPr marL="342900" indent="-342900">
              <a:buClr>
                <a:srgbClr val="009999"/>
              </a:buClr>
              <a:buSzPct val="150000"/>
              <a:buFont typeface="Helvetica" pitchFamily="2" charset="0"/>
              <a:buChar char="‒"/>
            </a:pPr>
            <a:endParaRPr lang="en-GB" dirty="0"/>
          </a:p>
        </p:txBody>
      </p:sp>
      <p:pic>
        <p:nvPicPr>
          <p:cNvPr id="5" name="Picture 4">
            <a:extLst>
              <a:ext uri="{FF2B5EF4-FFF2-40B4-BE49-F238E27FC236}">
                <a16:creationId xmlns:a16="http://schemas.microsoft.com/office/drawing/2014/main" xmlns="" id="{4CD4E798-1DA9-0D44-B414-3F7502D78CD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86442" y="5753746"/>
            <a:ext cx="2092271" cy="712876"/>
          </a:xfrm>
          <a:prstGeom prst="rect">
            <a:avLst/>
          </a:prstGeom>
        </p:spPr>
      </p:pic>
    </p:spTree>
    <p:extLst>
      <p:ext uri="{BB962C8B-B14F-4D97-AF65-F5344CB8AC3E}">
        <p14:creationId xmlns:p14="http://schemas.microsoft.com/office/powerpoint/2010/main" val="3525557237"/>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8667</TotalTime>
  <Words>1189</Words>
  <Application>Microsoft Office PowerPoint</Application>
  <PresentationFormat>Widescreen</PresentationFormat>
  <Paragraphs>168</Paragraphs>
  <Slides>14</Slides>
  <Notes>14</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14</vt:i4>
      </vt:variant>
    </vt:vector>
  </HeadingPairs>
  <TitlesOfParts>
    <vt:vector size="23" baseType="lpstr">
      <vt:lpstr>Arial</vt:lpstr>
      <vt:lpstr>Calibri</vt:lpstr>
      <vt:lpstr>Calibri Light</vt:lpstr>
      <vt:lpstr>Helvetica</vt:lpstr>
      <vt:lpstr>Northern Ireland</vt:lpstr>
      <vt:lpstr>Northern Ireland Headline</vt:lpstr>
      <vt:lpstr>OCR A Extended</vt:lpstr>
      <vt:lpstr>1_Office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Invest Northern Ireland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Anne Beggs</dc:creator>
  <cp:lastModifiedBy>Carol Blee</cp:lastModifiedBy>
  <cp:revision>103</cp:revision>
  <dcterms:created xsi:type="dcterms:W3CDTF">2018-11-07T20:46:22Z</dcterms:created>
  <dcterms:modified xsi:type="dcterms:W3CDTF">2019-03-11T13:59:24Z</dcterms:modified>
</cp:coreProperties>
</file>